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15" r:id="rId3"/>
    <p:sldId id="339" r:id="rId4"/>
    <p:sldId id="302" r:id="rId5"/>
    <p:sldId id="357" r:id="rId6"/>
    <p:sldId id="303" r:id="rId7"/>
    <p:sldId id="277" r:id="rId8"/>
    <p:sldId id="297" r:id="rId9"/>
    <p:sldId id="298" r:id="rId10"/>
    <p:sldId id="331" r:id="rId11"/>
    <p:sldId id="340" r:id="rId12"/>
    <p:sldId id="341" r:id="rId13"/>
    <p:sldId id="342" r:id="rId14"/>
    <p:sldId id="354" r:id="rId15"/>
    <p:sldId id="343" r:id="rId16"/>
    <p:sldId id="344" r:id="rId17"/>
    <p:sldId id="358" r:id="rId18"/>
    <p:sldId id="359" r:id="rId19"/>
    <p:sldId id="361" r:id="rId20"/>
    <p:sldId id="360" r:id="rId21"/>
    <p:sldId id="362" r:id="rId22"/>
    <p:sldId id="363" r:id="rId23"/>
    <p:sldId id="3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C00E9-14D2-48E1-B154-14EA6CF19BA7}"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29619-B45C-4268-A4F8-F48051B0A4A3}" type="slidenum">
              <a:rPr lang="en-US" smtClean="0"/>
              <a:t>‹#›</a:t>
            </a:fld>
            <a:endParaRPr lang="en-US"/>
          </a:p>
        </p:txBody>
      </p:sp>
    </p:spTree>
    <p:extLst>
      <p:ext uri="{BB962C8B-B14F-4D97-AF65-F5344CB8AC3E}">
        <p14:creationId xmlns:p14="http://schemas.microsoft.com/office/powerpoint/2010/main" val="295404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757575"/>
                </a:solidFill>
                <a:effectLst/>
                <a:latin typeface="roboto" panose="02000000000000000000" pitchFamily="2" charset="0"/>
              </a:rPr>
              <a:t>PHOTO: © RICHARD DU TOIT/CORBIS</a:t>
            </a:r>
            <a:endParaRPr lang="en-US" dirty="0"/>
          </a:p>
        </p:txBody>
      </p:sp>
      <p:sp>
        <p:nvSpPr>
          <p:cNvPr id="4" name="Slide Number Placeholder 3"/>
          <p:cNvSpPr>
            <a:spLocks noGrp="1"/>
          </p:cNvSpPr>
          <p:nvPr>
            <p:ph type="sldNum" sz="quarter" idx="5"/>
          </p:nvPr>
        </p:nvSpPr>
        <p:spPr/>
        <p:txBody>
          <a:bodyPr/>
          <a:lstStyle/>
          <a:p>
            <a:fld id="{4A15C333-DCBD-41EF-987A-DD152B5427C6}" type="slidenum">
              <a:rPr lang="en-US" smtClean="0"/>
              <a:t>4</a:t>
            </a:fld>
            <a:endParaRPr lang="en-US"/>
          </a:p>
        </p:txBody>
      </p:sp>
    </p:spTree>
    <p:extLst>
      <p:ext uri="{BB962C8B-B14F-4D97-AF65-F5344CB8AC3E}">
        <p14:creationId xmlns:p14="http://schemas.microsoft.com/office/powerpoint/2010/main" val="134771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29619-B45C-4268-A4F8-F48051B0A4A3}" type="slidenum">
              <a:rPr lang="en-US" smtClean="0"/>
              <a:t>20</a:t>
            </a:fld>
            <a:endParaRPr lang="en-US"/>
          </a:p>
        </p:txBody>
      </p:sp>
    </p:spTree>
    <p:extLst>
      <p:ext uri="{BB962C8B-B14F-4D97-AF65-F5344CB8AC3E}">
        <p14:creationId xmlns:p14="http://schemas.microsoft.com/office/powerpoint/2010/main" val="105572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6FBF-0507-9282-42AF-E70C00DB9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6FF981-1097-E8C9-1602-45221C8B06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B94127-1126-E92D-20B3-0F78827AF274}"/>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40CD2F73-AB1C-EDCE-7BA7-125417C0D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9DF8C-6118-8458-D50B-C6398CE54811}"/>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362407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C511-D0E1-A5F1-1845-3962F3B90B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2FFA91-BB3B-0EFA-3DA4-B0C1D8A0AF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587F8-D9EC-DB04-2BEA-9C4767169718}"/>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E9D5B60D-050A-AA2D-90EF-592B4FD9D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E80DB-BDDA-F038-866C-89565F1E06A6}"/>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2685095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7EA4B-B13F-ACF2-1BB8-13C9DCC540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4329ED-06C3-64D4-18A1-E305AEF944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EC9F5-916B-AF18-DE52-148F4E8EE3D8}"/>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8E48EA61-9A2A-C4F5-09CC-C239A4993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6219-6BCC-271F-7F68-392F19DE9C17}"/>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158178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EA2F-E4AC-766B-C49E-145B724BB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3CFBA-26F8-5E1C-0063-1664757082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EEFDF-6E2D-E08D-4B93-8CC28E6403D4}"/>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3DA7B68A-3932-DED7-F6DA-37F11CF47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EEB47-F207-59F1-4047-9575C82FF0D6}"/>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65027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300F-18F0-2EC2-AE5C-2FACB56F4D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DD8F07-1C28-34F5-D34A-8D049E09B8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6D0C4D-85F2-28A9-7AAC-93C150FC4A72}"/>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7845AD61-83E5-B8EE-72FE-A2989C894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C960C-900E-486F-6826-B2F6B11134EC}"/>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101592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50E-F3B3-CB06-58D6-925933601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FBC40-8896-6931-E690-43AE9D568F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E67446-CB41-ED16-D250-390739EFF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6617EF-8EE2-CBAD-987E-E4D7190A5181}"/>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6" name="Footer Placeholder 5">
            <a:extLst>
              <a:ext uri="{FF2B5EF4-FFF2-40B4-BE49-F238E27FC236}">
                <a16:creationId xmlns:a16="http://schemas.microsoft.com/office/drawing/2014/main" id="{59281148-8261-A63C-F5B2-F46D578C0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6C00D-DB16-DAF3-7BE6-CA931BCD6047}"/>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109327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A319-2799-2A57-8629-42DFBA8EE3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7EA119-376A-605C-7559-0843706574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289CC8-D921-151C-1B90-3AEFB3C66D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B5870-E181-B3FC-1617-53E52ECAE0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3093D-0676-4CC4-CD0F-8254198D7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88589-A377-265E-171B-D317B849D18E}"/>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8" name="Footer Placeholder 7">
            <a:extLst>
              <a:ext uri="{FF2B5EF4-FFF2-40B4-BE49-F238E27FC236}">
                <a16:creationId xmlns:a16="http://schemas.microsoft.com/office/drawing/2014/main" id="{F12C3704-6677-44FB-3673-A1832AD2E6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39D9F3-5978-90A4-89E0-A659C05206E3}"/>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363294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27E0-3677-1E4B-A07D-CB3919CB26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5A2107-614D-8BAB-2E89-71A134B12184}"/>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4" name="Footer Placeholder 3">
            <a:extLst>
              <a:ext uri="{FF2B5EF4-FFF2-40B4-BE49-F238E27FC236}">
                <a16:creationId xmlns:a16="http://schemas.microsoft.com/office/drawing/2014/main" id="{8301EF41-28D3-28DD-D523-A249A4BF9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4A6C0E-5179-3078-2AD4-8068C4184F4B}"/>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38768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9A3A38-2BD6-8362-9A81-136BC2EF64FB}"/>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3" name="Footer Placeholder 2">
            <a:extLst>
              <a:ext uri="{FF2B5EF4-FFF2-40B4-BE49-F238E27FC236}">
                <a16:creationId xmlns:a16="http://schemas.microsoft.com/office/drawing/2014/main" id="{645968E2-E8BC-08A2-3C40-69D3381893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72E760-C1DA-FB07-B375-8ADB04BD8AE0}"/>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1127908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2141-D77A-3513-2B8F-379D7D644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DE59F2-4DEB-66C6-6E79-B65C0098A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842F56-45B1-CCEC-EB7E-8EC8600605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E84915-1342-C53A-6DF2-1F4B41D645A6}"/>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6" name="Footer Placeholder 5">
            <a:extLst>
              <a:ext uri="{FF2B5EF4-FFF2-40B4-BE49-F238E27FC236}">
                <a16:creationId xmlns:a16="http://schemas.microsoft.com/office/drawing/2014/main" id="{F8A6FCA2-E0C6-7321-AA9A-DD91A6B37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804E9-4EDE-F5E5-531A-B515FCC3C814}"/>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2089306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F08A-D90C-8662-56DC-47A645F40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94F39-B3FF-9D1C-A124-B3B50E2A9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0616F-7EB5-4018-25D2-BAAB44AF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A16B40-EDB6-0E75-0B4F-37A42A359E0F}"/>
              </a:ext>
            </a:extLst>
          </p:cNvPr>
          <p:cNvSpPr>
            <a:spLocks noGrp="1"/>
          </p:cNvSpPr>
          <p:nvPr>
            <p:ph type="dt" sz="half" idx="10"/>
          </p:nvPr>
        </p:nvSpPr>
        <p:spPr/>
        <p:txBody>
          <a:bodyPr/>
          <a:lstStyle/>
          <a:p>
            <a:fld id="{5E93E9AB-C2A2-4F32-A6A8-595C664BCFBE}" type="datetimeFigureOut">
              <a:rPr lang="en-US" smtClean="0"/>
              <a:t>4/25/2025</a:t>
            </a:fld>
            <a:endParaRPr lang="en-US"/>
          </a:p>
        </p:txBody>
      </p:sp>
      <p:sp>
        <p:nvSpPr>
          <p:cNvPr id="6" name="Footer Placeholder 5">
            <a:extLst>
              <a:ext uri="{FF2B5EF4-FFF2-40B4-BE49-F238E27FC236}">
                <a16:creationId xmlns:a16="http://schemas.microsoft.com/office/drawing/2014/main" id="{B4728FF8-7F61-1AF3-5F56-43D37A6B4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C2EBD-3DBD-30FE-94B7-2BFAFA9D1D86}"/>
              </a:ext>
            </a:extLst>
          </p:cNvPr>
          <p:cNvSpPr>
            <a:spLocks noGrp="1"/>
          </p:cNvSpPr>
          <p:nvPr>
            <p:ph type="sldNum" sz="quarter" idx="12"/>
          </p:nvPr>
        </p:nvSpPr>
        <p:spPr/>
        <p:txBody>
          <a:bodyPr/>
          <a:lstStyle/>
          <a:p>
            <a:fld id="{C56DE1F3-D27B-44F8-BA06-4FE529461ACF}" type="slidenum">
              <a:rPr lang="en-US" smtClean="0"/>
              <a:t>‹#›</a:t>
            </a:fld>
            <a:endParaRPr lang="en-US"/>
          </a:p>
        </p:txBody>
      </p:sp>
    </p:spTree>
    <p:extLst>
      <p:ext uri="{BB962C8B-B14F-4D97-AF65-F5344CB8AC3E}">
        <p14:creationId xmlns:p14="http://schemas.microsoft.com/office/powerpoint/2010/main" val="20841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6EE9CD-9349-039B-AF82-B15A154B3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BFDB53-8FB1-387B-BC9E-3877F8F43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3DA30-E267-37B0-7C38-B7A513F54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93E9AB-C2A2-4F32-A6A8-595C664BCFBE}" type="datetimeFigureOut">
              <a:rPr lang="en-US" smtClean="0"/>
              <a:t>4/25/2025</a:t>
            </a:fld>
            <a:endParaRPr lang="en-US"/>
          </a:p>
        </p:txBody>
      </p:sp>
      <p:sp>
        <p:nvSpPr>
          <p:cNvPr id="5" name="Footer Placeholder 4">
            <a:extLst>
              <a:ext uri="{FF2B5EF4-FFF2-40B4-BE49-F238E27FC236}">
                <a16:creationId xmlns:a16="http://schemas.microsoft.com/office/drawing/2014/main" id="{1FB99BC8-47E7-9F71-DFCC-5C4C760FB7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D6B09A-2981-8272-0EBE-2475824704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6DE1F3-D27B-44F8-BA06-4FE529461ACF}" type="slidenum">
              <a:rPr lang="en-US" smtClean="0"/>
              <a:t>‹#›</a:t>
            </a:fld>
            <a:endParaRPr lang="en-US"/>
          </a:p>
        </p:txBody>
      </p:sp>
    </p:spTree>
    <p:extLst>
      <p:ext uri="{BB962C8B-B14F-4D97-AF65-F5344CB8AC3E}">
        <p14:creationId xmlns:p14="http://schemas.microsoft.com/office/powerpoint/2010/main" val="561109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lay.google.com/store/apps/details?id=com.chartcross.gpstest&amp;hl=en"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hyperlink" Target="https://www.boris.unito.i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sh swimming in the water&#10;&#10;Description automatically generated">
            <a:extLst>
              <a:ext uri="{FF2B5EF4-FFF2-40B4-BE49-F238E27FC236}">
                <a16:creationId xmlns:a16="http://schemas.microsoft.com/office/drawing/2014/main" id="{F40AA6D2-6C91-42D5-8C8F-977F0B862E6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25"/>
          <a:stretch/>
        </p:blipFill>
        <p:spPr bwMode="auto">
          <a:xfrm>
            <a:off x="3070" y="0"/>
            <a:ext cx="12188930" cy="6857990"/>
          </a:xfrm>
          <a:prstGeom prst="rect">
            <a:avLst/>
          </a:prstGeom>
          <a:noFill/>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A6DF7CEF-2468-E3B1-872F-F1F987661B41}"/>
              </a:ext>
            </a:extLst>
          </p:cNvPr>
          <p:cNvSpPr>
            <a:spLocks noGrp="1"/>
          </p:cNvSpPr>
          <p:nvPr>
            <p:ph type="ctrTitle"/>
          </p:nvPr>
        </p:nvSpPr>
        <p:spPr>
          <a:xfrm>
            <a:off x="1634245" y="-878928"/>
            <a:ext cx="9144000" cy="3063240"/>
          </a:xfrm>
        </p:spPr>
        <p:txBody>
          <a:bodyPr>
            <a:normAutofit/>
          </a:bodyPr>
          <a:lstStyle/>
          <a:p>
            <a:r>
              <a:rPr lang="en-SE" sz="6600" dirty="0">
                <a:solidFill>
                  <a:schemeClr val="bg1"/>
                </a:solidFill>
              </a:rPr>
              <a:t>Using accelerometers to study animal behaviour</a:t>
            </a:r>
            <a:endParaRPr lang="en-US" sz="6600" dirty="0">
              <a:solidFill>
                <a:schemeClr val="bg1"/>
              </a:solidFill>
            </a:endParaRPr>
          </a:p>
        </p:txBody>
      </p:sp>
      <p:sp>
        <p:nvSpPr>
          <p:cNvPr id="5" name="Subtitle 4">
            <a:extLst>
              <a:ext uri="{FF2B5EF4-FFF2-40B4-BE49-F238E27FC236}">
                <a16:creationId xmlns:a16="http://schemas.microsoft.com/office/drawing/2014/main" id="{599D540B-3D43-F3F0-8599-8E6479270B45}"/>
              </a:ext>
            </a:extLst>
          </p:cNvPr>
          <p:cNvSpPr>
            <a:spLocks noGrp="1"/>
          </p:cNvSpPr>
          <p:nvPr>
            <p:ph type="subTitle" idx="1"/>
          </p:nvPr>
        </p:nvSpPr>
        <p:spPr>
          <a:xfrm>
            <a:off x="1527048" y="4599432"/>
            <a:ext cx="9144000" cy="1536192"/>
          </a:xfrm>
        </p:spPr>
        <p:txBody>
          <a:bodyPr>
            <a:normAutofit/>
          </a:bodyPr>
          <a:lstStyle/>
          <a:p>
            <a:r>
              <a:rPr lang="en-SE">
                <a:solidFill>
                  <a:schemeClr val="bg1"/>
                </a:solidFill>
              </a:rPr>
              <a:t>Dr. Jessica Harvey-Carroll</a:t>
            </a:r>
          </a:p>
          <a:p>
            <a:endParaRPr lang="en-SE">
              <a:solidFill>
                <a:schemeClr val="bg1"/>
              </a:solidFill>
            </a:endParaRPr>
          </a:p>
          <a:p>
            <a:r>
              <a:rPr lang="en-US">
                <a:solidFill>
                  <a:schemeClr val="bg1"/>
                </a:solidFill>
              </a:rPr>
              <a:t>J</a:t>
            </a:r>
            <a:r>
              <a:rPr lang="en-SE">
                <a:solidFill>
                  <a:schemeClr val="bg1"/>
                </a:solidFill>
              </a:rPr>
              <a:t>essica.carroll@bioenv.gu.se</a:t>
            </a:r>
            <a:endParaRPr lang="en-US">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79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C3AA6-0326-09C2-DD18-73FFCE47F8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2033" y="1596749"/>
            <a:ext cx="7606368" cy="4889294"/>
          </a:xfrm>
          <a:prstGeom prst="rect">
            <a:avLst/>
          </a:prstGeom>
          <a:noFill/>
          <a:ln>
            <a:noFill/>
          </a:ln>
        </p:spPr>
      </p:pic>
      <p:sp>
        <p:nvSpPr>
          <p:cNvPr id="3" name="Title 1">
            <a:extLst>
              <a:ext uri="{FF2B5EF4-FFF2-40B4-BE49-F238E27FC236}">
                <a16:creationId xmlns:a16="http://schemas.microsoft.com/office/drawing/2014/main" id="{F2AC0074-4C89-BD7B-F480-F93FD827A7BD}"/>
              </a:ext>
            </a:extLst>
          </p:cNvPr>
          <p:cNvSpPr txBox="1">
            <a:spLocks/>
          </p:cNvSpPr>
          <p:nvPr/>
        </p:nvSpPr>
        <p:spPr>
          <a:xfrm>
            <a:off x="593491" y="166982"/>
            <a:ext cx="11151095"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framework for the ethical use of animal-borne devices in post- release monitoring following rehabilitation.</a:t>
            </a:r>
            <a:endParaRPr lang="en-US" dirty="0">
              <a:sym typeface="Calibri Light"/>
            </a:endParaRPr>
          </a:p>
        </p:txBody>
      </p:sp>
      <p:sp>
        <p:nvSpPr>
          <p:cNvPr id="4" name="TextBox 3">
            <a:extLst>
              <a:ext uri="{FF2B5EF4-FFF2-40B4-BE49-F238E27FC236}">
                <a16:creationId xmlns:a16="http://schemas.microsoft.com/office/drawing/2014/main" id="{3B7AB080-3E4E-8BE3-D4F4-577850B4EBB7}"/>
              </a:ext>
            </a:extLst>
          </p:cNvPr>
          <p:cNvSpPr txBox="1"/>
          <p:nvPr/>
        </p:nvSpPr>
        <p:spPr>
          <a:xfrm>
            <a:off x="9409443" y="6486043"/>
            <a:ext cx="2782557" cy="369332"/>
          </a:xfrm>
          <a:prstGeom prst="rect">
            <a:avLst/>
          </a:prstGeom>
          <a:noFill/>
        </p:spPr>
        <p:txBody>
          <a:bodyPr wrap="none" rtlCol="0">
            <a:spAutoFit/>
          </a:bodyPr>
          <a:lstStyle/>
          <a:p>
            <a:r>
              <a:rPr lang="en-SE" dirty="0"/>
              <a:t>Harvey-Carroll et al., 2025</a:t>
            </a:r>
            <a:endParaRPr lang="en-US" dirty="0"/>
          </a:p>
        </p:txBody>
      </p:sp>
    </p:spTree>
    <p:extLst>
      <p:ext uri="{BB962C8B-B14F-4D97-AF65-F5344CB8AC3E}">
        <p14:creationId xmlns:p14="http://schemas.microsoft.com/office/powerpoint/2010/main" val="420425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92F95-1891-276B-CEE2-D2C8E8428D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886E-0F5D-8353-8C34-624AB7BB9C87}"/>
              </a:ext>
            </a:extLst>
          </p:cNvPr>
          <p:cNvSpPr>
            <a:spLocks noGrp="1"/>
          </p:cNvSpPr>
          <p:nvPr>
            <p:ph idx="1"/>
          </p:nvPr>
        </p:nvSpPr>
        <p:spPr>
          <a:xfrm>
            <a:off x="561956" y="1554459"/>
            <a:ext cx="4338584" cy="4351338"/>
          </a:xfrm>
        </p:spPr>
        <p:txBody>
          <a:bodyPr>
            <a:normAutofit fontScale="92500" lnSpcReduction="10000"/>
          </a:bodyPr>
          <a:lstStyle/>
          <a:p>
            <a:r>
              <a:rPr lang="en-SE" dirty="0"/>
              <a:t>Decide the frequency of sampling usually 1-100Hz (Hz= readings/second)</a:t>
            </a:r>
          </a:p>
          <a:p>
            <a:endParaRPr lang="en-SE" dirty="0"/>
          </a:p>
          <a:p>
            <a:r>
              <a:rPr lang="en-SE" dirty="0">
                <a:solidFill>
                  <a:schemeClr val="bg1">
                    <a:lumMod val="75000"/>
                  </a:schemeClr>
                </a:solidFill>
              </a:rPr>
              <a:t>Decide position</a:t>
            </a:r>
          </a:p>
          <a:p>
            <a:endParaRPr lang="en-SE" dirty="0">
              <a:solidFill>
                <a:schemeClr val="bg1">
                  <a:lumMod val="75000"/>
                </a:schemeClr>
              </a:solidFill>
            </a:endParaRPr>
          </a:p>
          <a:p>
            <a:r>
              <a:rPr lang="en-SE" dirty="0">
                <a:solidFill>
                  <a:schemeClr val="bg1">
                    <a:lumMod val="75000"/>
                  </a:schemeClr>
                </a:solidFill>
              </a:rPr>
              <a:t>Decide attachment method</a:t>
            </a:r>
          </a:p>
          <a:p>
            <a:endParaRPr lang="en-SE" dirty="0">
              <a:solidFill>
                <a:schemeClr val="bg1">
                  <a:lumMod val="75000"/>
                </a:schemeClr>
              </a:solidFill>
            </a:endParaRPr>
          </a:p>
          <a:p>
            <a:r>
              <a:rPr lang="en-SE" dirty="0">
                <a:solidFill>
                  <a:schemeClr val="bg1">
                    <a:lumMod val="75000"/>
                  </a:schemeClr>
                </a:solidFill>
              </a:rPr>
              <a:t>Smoothing window (depending on analysis)</a:t>
            </a:r>
          </a:p>
        </p:txBody>
      </p:sp>
      <p:pic>
        <p:nvPicPr>
          <p:cNvPr id="41986" name="Picture 2" descr="Fig. 3">
            <a:extLst>
              <a:ext uri="{FF2B5EF4-FFF2-40B4-BE49-F238E27FC236}">
                <a16:creationId xmlns:a16="http://schemas.microsoft.com/office/drawing/2014/main" id="{56C43EE7-648D-4FDF-FA08-A8CD3BE4F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665" y="1192958"/>
            <a:ext cx="5824175" cy="4799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CC1D4E-DA20-745D-F3B5-419A03E9C5ED}"/>
              </a:ext>
            </a:extLst>
          </p:cNvPr>
          <p:cNvSpPr txBox="1"/>
          <p:nvPr/>
        </p:nvSpPr>
        <p:spPr>
          <a:xfrm>
            <a:off x="9064966" y="6308209"/>
            <a:ext cx="2980440" cy="369332"/>
          </a:xfrm>
          <a:prstGeom prst="rect">
            <a:avLst/>
          </a:prstGeom>
          <a:noFill/>
        </p:spPr>
        <p:txBody>
          <a:bodyPr wrap="square" rtlCol="0">
            <a:spAutoFit/>
          </a:bodyPr>
          <a:lstStyle/>
          <a:p>
            <a:r>
              <a:rPr lang="en-SE" dirty="0"/>
              <a:t>Yu et al., 2023</a:t>
            </a:r>
            <a:endParaRPr lang="en-US" dirty="0"/>
          </a:p>
        </p:txBody>
      </p:sp>
      <p:sp>
        <p:nvSpPr>
          <p:cNvPr id="7" name="Title 1">
            <a:extLst>
              <a:ext uri="{FF2B5EF4-FFF2-40B4-BE49-F238E27FC236}">
                <a16:creationId xmlns:a16="http://schemas.microsoft.com/office/drawing/2014/main" id="{3875C14D-35ED-C1B9-F6E7-7A2EEA7872CE}"/>
              </a:ext>
            </a:extLst>
          </p:cNvPr>
          <p:cNvSpPr>
            <a:spLocks noGrp="1"/>
          </p:cNvSpPr>
          <p:nvPr>
            <p:ph type="title"/>
          </p:nvPr>
        </p:nvSpPr>
        <p:spPr>
          <a:xfrm>
            <a:off x="838200" y="-132605"/>
            <a:ext cx="10515600" cy="1325563"/>
          </a:xfrm>
        </p:spPr>
        <p:txBody>
          <a:bodyPr/>
          <a:lstStyle/>
          <a:p>
            <a:r>
              <a:rPr lang="en-US" dirty="0"/>
              <a:t>R</a:t>
            </a:r>
            <a:r>
              <a:rPr lang="en-SE" dirty="0" err="1"/>
              <a:t>equires</a:t>
            </a:r>
            <a:r>
              <a:rPr lang="en-SE" dirty="0"/>
              <a:t> validation</a:t>
            </a:r>
            <a:endParaRPr lang="en-US" dirty="0"/>
          </a:p>
        </p:txBody>
      </p:sp>
      <p:sp>
        <p:nvSpPr>
          <p:cNvPr id="8" name="Rectangle 7">
            <a:extLst>
              <a:ext uri="{FF2B5EF4-FFF2-40B4-BE49-F238E27FC236}">
                <a16:creationId xmlns:a16="http://schemas.microsoft.com/office/drawing/2014/main" id="{8A9F548C-1B99-3A31-90C6-2E5C7D70655F}"/>
              </a:ext>
            </a:extLst>
          </p:cNvPr>
          <p:cNvSpPr/>
          <p:nvPr/>
        </p:nvSpPr>
        <p:spPr>
          <a:xfrm>
            <a:off x="0" y="952203"/>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03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1DC8A-C9F7-9694-C5A0-9719CEF94A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F2034-AEC5-69B4-713A-BEF1826D2CE7}"/>
              </a:ext>
            </a:extLst>
          </p:cNvPr>
          <p:cNvSpPr>
            <a:spLocks noGrp="1"/>
          </p:cNvSpPr>
          <p:nvPr>
            <p:ph idx="1"/>
          </p:nvPr>
        </p:nvSpPr>
        <p:spPr>
          <a:xfrm>
            <a:off x="661753" y="1253331"/>
            <a:ext cx="4338584" cy="4351338"/>
          </a:xfrm>
        </p:spPr>
        <p:txBody>
          <a:bodyPr>
            <a:normAutofit fontScale="92500" lnSpcReduction="10000"/>
          </a:bodyPr>
          <a:lstStyle/>
          <a:p>
            <a:r>
              <a:rPr lang="en-SE" dirty="0">
                <a:solidFill>
                  <a:schemeClr val="bg1">
                    <a:lumMod val="75000"/>
                  </a:schemeClr>
                </a:solidFill>
              </a:rPr>
              <a:t>Decide the frequency of sampling usually 1-100Hz (Hz= readings/second)</a:t>
            </a:r>
          </a:p>
          <a:p>
            <a:endParaRPr lang="en-SE" dirty="0"/>
          </a:p>
          <a:p>
            <a:r>
              <a:rPr lang="en-SE" dirty="0"/>
              <a:t>Decide position</a:t>
            </a:r>
          </a:p>
          <a:p>
            <a:endParaRPr lang="en-SE" dirty="0"/>
          </a:p>
          <a:p>
            <a:r>
              <a:rPr lang="en-SE" dirty="0">
                <a:solidFill>
                  <a:schemeClr val="bg1">
                    <a:lumMod val="75000"/>
                  </a:schemeClr>
                </a:solidFill>
              </a:rPr>
              <a:t>Decide attachment method</a:t>
            </a:r>
          </a:p>
          <a:p>
            <a:endParaRPr lang="en-SE" dirty="0">
              <a:solidFill>
                <a:schemeClr val="bg1">
                  <a:lumMod val="75000"/>
                </a:schemeClr>
              </a:solidFill>
            </a:endParaRPr>
          </a:p>
          <a:p>
            <a:r>
              <a:rPr lang="en-SE" dirty="0">
                <a:solidFill>
                  <a:schemeClr val="bg1">
                    <a:lumMod val="75000"/>
                  </a:schemeClr>
                </a:solidFill>
              </a:rPr>
              <a:t>Smoothing window (depending on analysis)</a:t>
            </a:r>
          </a:p>
        </p:txBody>
      </p:sp>
      <p:pic>
        <p:nvPicPr>
          <p:cNvPr id="43010" name="Picture 2" descr="Moose icon, outline style Stock Vector Image &amp; Art - Alamy">
            <a:extLst>
              <a:ext uri="{FF2B5EF4-FFF2-40B4-BE49-F238E27FC236}">
                <a16:creationId xmlns:a16="http://schemas.microsoft.com/office/drawing/2014/main" id="{51FC1A59-AB38-DD53-703B-27AFDB4399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31"/>
          <a:stretch/>
        </p:blipFill>
        <p:spPr bwMode="auto">
          <a:xfrm>
            <a:off x="6688182" y="1514864"/>
            <a:ext cx="4931047" cy="47491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19EC84E-7D54-60ED-A158-6D9B363673B2}"/>
              </a:ext>
            </a:extLst>
          </p:cNvPr>
          <p:cNvCxnSpPr>
            <a:cxnSpLocks/>
          </p:cNvCxnSpPr>
          <p:nvPr/>
        </p:nvCxnSpPr>
        <p:spPr>
          <a:xfrm>
            <a:off x="8386354" y="2203269"/>
            <a:ext cx="1114698" cy="637158"/>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3BD9817-76DE-F8A3-BA00-79AB5A658D90}"/>
              </a:ext>
            </a:extLst>
          </p:cNvPr>
          <p:cNvCxnSpPr>
            <a:cxnSpLocks/>
          </p:cNvCxnSpPr>
          <p:nvPr/>
        </p:nvCxnSpPr>
        <p:spPr>
          <a:xfrm flipH="1">
            <a:off x="9644742" y="5033554"/>
            <a:ext cx="866504" cy="849513"/>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847D6637-20C6-2E5A-5090-58EFD929E010}"/>
              </a:ext>
            </a:extLst>
          </p:cNvPr>
          <p:cNvSpPr txBox="1"/>
          <p:nvPr/>
        </p:nvSpPr>
        <p:spPr>
          <a:xfrm>
            <a:off x="7350429" y="1907178"/>
            <a:ext cx="1035925" cy="400110"/>
          </a:xfrm>
          <a:prstGeom prst="rect">
            <a:avLst/>
          </a:prstGeom>
          <a:noFill/>
        </p:spPr>
        <p:txBody>
          <a:bodyPr wrap="none" rtlCol="0">
            <a:spAutoFit/>
          </a:bodyPr>
          <a:lstStyle/>
          <a:p>
            <a:r>
              <a:rPr lang="en-SE" sz="2000" b="1" dirty="0">
                <a:solidFill>
                  <a:srgbClr val="FF0000"/>
                </a:solidFill>
              </a:rPr>
              <a:t>Collar?</a:t>
            </a:r>
            <a:endParaRPr lang="en-US" sz="2000" b="1" dirty="0">
              <a:solidFill>
                <a:srgbClr val="FF0000"/>
              </a:solidFill>
            </a:endParaRPr>
          </a:p>
        </p:txBody>
      </p:sp>
      <p:sp>
        <p:nvSpPr>
          <p:cNvPr id="12" name="TextBox 11">
            <a:extLst>
              <a:ext uri="{FF2B5EF4-FFF2-40B4-BE49-F238E27FC236}">
                <a16:creationId xmlns:a16="http://schemas.microsoft.com/office/drawing/2014/main" id="{2F0884C9-540E-3567-0F1C-A8F742D16F08}"/>
              </a:ext>
            </a:extLst>
          </p:cNvPr>
          <p:cNvSpPr txBox="1"/>
          <p:nvPr/>
        </p:nvSpPr>
        <p:spPr>
          <a:xfrm>
            <a:off x="10428909" y="4633444"/>
            <a:ext cx="1297535" cy="400110"/>
          </a:xfrm>
          <a:prstGeom prst="rect">
            <a:avLst/>
          </a:prstGeom>
          <a:noFill/>
        </p:spPr>
        <p:txBody>
          <a:bodyPr wrap="none" rtlCol="0">
            <a:spAutoFit/>
          </a:bodyPr>
          <a:lstStyle/>
          <a:p>
            <a:r>
              <a:rPr lang="en-SE" sz="2000" b="1" dirty="0">
                <a:solidFill>
                  <a:srgbClr val="FF0000"/>
                </a:solidFill>
              </a:rPr>
              <a:t>Bracelet?</a:t>
            </a:r>
            <a:endParaRPr lang="en-US" sz="2000" b="1" dirty="0">
              <a:solidFill>
                <a:srgbClr val="FF0000"/>
              </a:solidFill>
            </a:endParaRPr>
          </a:p>
        </p:txBody>
      </p:sp>
      <p:cxnSp>
        <p:nvCxnSpPr>
          <p:cNvPr id="13" name="Straight Arrow Connector 12">
            <a:extLst>
              <a:ext uri="{FF2B5EF4-FFF2-40B4-BE49-F238E27FC236}">
                <a16:creationId xmlns:a16="http://schemas.microsoft.com/office/drawing/2014/main" id="{0FC0A9EF-1B52-53AF-B41C-0CFEE7C02EDD}"/>
              </a:ext>
            </a:extLst>
          </p:cNvPr>
          <p:cNvCxnSpPr>
            <a:cxnSpLocks/>
          </p:cNvCxnSpPr>
          <p:nvPr/>
        </p:nvCxnSpPr>
        <p:spPr>
          <a:xfrm>
            <a:off x="7193280" y="2537254"/>
            <a:ext cx="988817" cy="661415"/>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7C6BF016-FD0B-66D3-8254-0CAC5E476EB4}"/>
              </a:ext>
            </a:extLst>
          </p:cNvPr>
          <p:cNvSpPr txBox="1"/>
          <p:nvPr/>
        </p:nvSpPr>
        <p:spPr>
          <a:xfrm>
            <a:off x="6268177" y="2203269"/>
            <a:ext cx="1164486" cy="400110"/>
          </a:xfrm>
          <a:prstGeom prst="rect">
            <a:avLst/>
          </a:prstGeom>
          <a:noFill/>
        </p:spPr>
        <p:txBody>
          <a:bodyPr wrap="square" rtlCol="0">
            <a:spAutoFit/>
          </a:bodyPr>
          <a:lstStyle/>
          <a:p>
            <a:r>
              <a:rPr lang="en-SE" sz="2000" b="1" dirty="0">
                <a:solidFill>
                  <a:srgbClr val="FF0000"/>
                </a:solidFill>
              </a:rPr>
              <a:t>Back?</a:t>
            </a:r>
            <a:endParaRPr lang="en-US" sz="2000" b="1" dirty="0">
              <a:solidFill>
                <a:srgbClr val="FF0000"/>
              </a:solidFill>
            </a:endParaRPr>
          </a:p>
        </p:txBody>
      </p:sp>
      <p:cxnSp>
        <p:nvCxnSpPr>
          <p:cNvPr id="16" name="Straight Arrow Connector 15">
            <a:extLst>
              <a:ext uri="{FF2B5EF4-FFF2-40B4-BE49-F238E27FC236}">
                <a16:creationId xmlns:a16="http://schemas.microsoft.com/office/drawing/2014/main" id="{0A0C0EA8-A50C-C717-739C-F81013D5BD37}"/>
              </a:ext>
            </a:extLst>
          </p:cNvPr>
          <p:cNvCxnSpPr>
            <a:cxnSpLocks/>
          </p:cNvCxnSpPr>
          <p:nvPr/>
        </p:nvCxnSpPr>
        <p:spPr>
          <a:xfrm flipH="1">
            <a:off x="10187439" y="1841276"/>
            <a:ext cx="890237" cy="862398"/>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AA13314E-5A94-EDD8-DEA1-1CABA12D7706}"/>
              </a:ext>
            </a:extLst>
          </p:cNvPr>
          <p:cNvSpPr txBox="1"/>
          <p:nvPr/>
        </p:nvSpPr>
        <p:spPr>
          <a:xfrm>
            <a:off x="10945013" y="1459680"/>
            <a:ext cx="1164486" cy="400110"/>
          </a:xfrm>
          <a:prstGeom prst="rect">
            <a:avLst/>
          </a:prstGeom>
          <a:noFill/>
        </p:spPr>
        <p:txBody>
          <a:bodyPr wrap="square" rtlCol="0">
            <a:spAutoFit/>
          </a:bodyPr>
          <a:lstStyle/>
          <a:p>
            <a:r>
              <a:rPr lang="en-SE" sz="2000" b="1" dirty="0">
                <a:solidFill>
                  <a:srgbClr val="FF0000"/>
                </a:solidFill>
              </a:rPr>
              <a:t>Ear tag?</a:t>
            </a:r>
            <a:endParaRPr lang="en-US" sz="2000" b="1" dirty="0">
              <a:solidFill>
                <a:srgbClr val="FF0000"/>
              </a:solidFill>
            </a:endParaRPr>
          </a:p>
        </p:txBody>
      </p:sp>
    </p:spTree>
    <p:extLst>
      <p:ext uri="{BB962C8B-B14F-4D97-AF65-F5344CB8AC3E}">
        <p14:creationId xmlns:p14="http://schemas.microsoft.com/office/powerpoint/2010/main" val="290493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5013-C1E1-35CD-E931-516AF0F250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80193-99C5-10C5-B91A-23E4C136559E}"/>
              </a:ext>
            </a:extLst>
          </p:cNvPr>
          <p:cNvSpPr>
            <a:spLocks noGrp="1"/>
          </p:cNvSpPr>
          <p:nvPr>
            <p:ph idx="1"/>
          </p:nvPr>
        </p:nvSpPr>
        <p:spPr>
          <a:xfrm>
            <a:off x="579582" y="1253331"/>
            <a:ext cx="4338584" cy="4351338"/>
          </a:xfrm>
        </p:spPr>
        <p:txBody>
          <a:bodyPr>
            <a:normAutofit fontScale="92500" lnSpcReduction="10000"/>
          </a:bodyPr>
          <a:lstStyle/>
          <a:p>
            <a:r>
              <a:rPr lang="en-SE" dirty="0">
                <a:solidFill>
                  <a:schemeClr val="bg1">
                    <a:lumMod val="75000"/>
                  </a:schemeClr>
                </a:solidFill>
              </a:rPr>
              <a:t>Decide the frequency of sampling usually 1-100Hz (Hz= readings/second)</a:t>
            </a:r>
          </a:p>
          <a:p>
            <a:endParaRPr lang="en-SE" dirty="0"/>
          </a:p>
          <a:p>
            <a:r>
              <a:rPr lang="en-SE" dirty="0">
                <a:solidFill>
                  <a:schemeClr val="bg1">
                    <a:lumMod val="75000"/>
                  </a:schemeClr>
                </a:solidFill>
              </a:rPr>
              <a:t>Decide position</a:t>
            </a:r>
          </a:p>
          <a:p>
            <a:endParaRPr lang="en-SE" dirty="0"/>
          </a:p>
          <a:p>
            <a:r>
              <a:rPr lang="en-SE" dirty="0"/>
              <a:t>Decide attachment method</a:t>
            </a:r>
          </a:p>
          <a:p>
            <a:endParaRPr lang="en-SE" dirty="0">
              <a:solidFill>
                <a:schemeClr val="bg1">
                  <a:lumMod val="75000"/>
                </a:schemeClr>
              </a:solidFill>
            </a:endParaRPr>
          </a:p>
          <a:p>
            <a:r>
              <a:rPr lang="en-SE" dirty="0">
                <a:solidFill>
                  <a:schemeClr val="bg1">
                    <a:lumMod val="75000"/>
                  </a:schemeClr>
                </a:solidFill>
              </a:rPr>
              <a:t>Smoothing window (depending on analysis)</a:t>
            </a:r>
          </a:p>
        </p:txBody>
      </p:sp>
      <p:graphicFrame>
        <p:nvGraphicFramePr>
          <p:cNvPr id="4" name="Table 3">
            <a:extLst>
              <a:ext uri="{FF2B5EF4-FFF2-40B4-BE49-F238E27FC236}">
                <a16:creationId xmlns:a16="http://schemas.microsoft.com/office/drawing/2014/main" id="{55146E0E-DDA3-3706-EE50-9F00EB42C262}"/>
              </a:ext>
            </a:extLst>
          </p:cNvPr>
          <p:cNvGraphicFramePr>
            <a:graphicFrameLocks noGrp="1"/>
          </p:cNvGraphicFramePr>
          <p:nvPr/>
        </p:nvGraphicFramePr>
        <p:xfrm>
          <a:off x="5810097" y="675115"/>
          <a:ext cx="5901611" cy="5576764"/>
        </p:xfrm>
        <a:graphic>
          <a:graphicData uri="http://schemas.openxmlformats.org/drawingml/2006/table">
            <a:tbl>
              <a:tblPr firstRow="1" firstCol="1" bandRow="1">
                <a:tableStyleId>{5C22544A-7EE6-4342-B048-85BDC9FD1C3A}</a:tableStyleId>
              </a:tblPr>
              <a:tblGrid>
                <a:gridCol w="1727369">
                  <a:extLst>
                    <a:ext uri="{9D8B030D-6E8A-4147-A177-3AD203B41FA5}">
                      <a16:colId xmlns:a16="http://schemas.microsoft.com/office/drawing/2014/main" val="3982666935"/>
                    </a:ext>
                  </a:extLst>
                </a:gridCol>
                <a:gridCol w="2072841">
                  <a:extLst>
                    <a:ext uri="{9D8B030D-6E8A-4147-A177-3AD203B41FA5}">
                      <a16:colId xmlns:a16="http://schemas.microsoft.com/office/drawing/2014/main" val="604270883"/>
                    </a:ext>
                  </a:extLst>
                </a:gridCol>
                <a:gridCol w="2101401">
                  <a:extLst>
                    <a:ext uri="{9D8B030D-6E8A-4147-A177-3AD203B41FA5}">
                      <a16:colId xmlns:a16="http://schemas.microsoft.com/office/drawing/2014/main" val="93833290"/>
                    </a:ext>
                  </a:extLst>
                </a:gridCol>
              </a:tblGrid>
              <a:tr h="254829">
                <a:tc>
                  <a:txBody>
                    <a:bodyPr/>
                    <a:lstStyle/>
                    <a:p>
                      <a:pPr algn="just">
                        <a:lnSpc>
                          <a:spcPct val="200000"/>
                        </a:lnSpc>
                        <a:spcBef>
                          <a:spcPts val="1200"/>
                        </a:spcBef>
                        <a:spcAft>
                          <a:spcPts val="800"/>
                        </a:spcAft>
                      </a:pPr>
                      <a:r>
                        <a:rPr lang="en-GB" sz="1050" kern="100">
                          <a:effectLst/>
                        </a:rPr>
                        <a:t>Attachment type</a:t>
                      </a:r>
                      <a:r>
                        <a:rPr lang="en-SE" sz="1050" kern="100">
                          <a:effectLst/>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Example taxa</a:t>
                      </a:r>
                      <a:r>
                        <a:rPr lang="en-SE" sz="1050" kern="100">
                          <a:effectLst/>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Limitation(s)</a:t>
                      </a:r>
                      <a:r>
                        <a:rPr lang="en-SE" sz="1050" kern="100">
                          <a:effectLst/>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964704371"/>
                  </a:ext>
                </a:extLst>
              </a:tr>
              <a:tr h="392021">
                <a:tc>
                  <a:txBody>
                    <a:bodyPr/>
                    <a:lstStyle/>
                    <a:p>
                      <a:pPr>
                        <a:lnSpc>
                          <a:spcPct val="200000"/>
                        </a:lnSpc>
                        <a:spcBef>
                          <a:spcPts val="1200"/>
                        </a:spcBef>
                        <a:spcAft>
                          <a:spcPts val="800"/>
                        </a:spcAft>
                      </a:pPr>
                      <a:r>
                        <a:rPr lang="en-GB" sz="1050" kern="100" dirty="0">
                          <a:effectLst/>
                        </a:rPr>
                        <a:t>Ringing (e.g., leg or wing ringing).</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dirty="0">
                          <a:effectLst/>
                        </a:rPr>
                        <a:t>Most birds.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May cause injury. Can increase drag during flight.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3695885294"/>
                  </a:ext>
                </a:extLst>
              </a:tr>
              <a:tr h="392021">
                <a:tc>
                  <a:txBody>
                    <a:bodyPr/>
                    <a:lstStyle/>
                    <a:p>
                      <a:pPr>
                        <a:lnSpc>
                          <a:spcPct val="200000"/>
                        </a:lnSpc>
                        <a:spcBef>
                          <a:spcPts val="1200"/>
                        </a:spcBef>
                        <a:spcAft>
                          <a:spcPts val="800"/>
                        </a:spcAft>
                      </a:pPr>
                      <a:r>
                        <a:rPr lang="en-GB" sz="1050" kern="100">
                          <a:effectLst/>
                        </a:rPr>
                        <a:t>Ear tag.</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Terrestrial mammals.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Can easily be lost, not suitable for large biologging devices.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2197048877"/>
                  </a:ext>
                </a:extLst>
              </a:tr>
              <a:tr h="254829">
                <a:tc>
                  <a:txBody>
                    <a:bodyPr/>
                    <a:lstStyle/>
                    <a:p>
                      <a:pPr>
                        <a:lnSpc>
                          <a:spcPct val="200000"/>
                        </a:lnSpc>
                        <a:spcBef>
                          <a:spcPts val="1200"/>
                        </a:spcBef>
                        <a:spcAft>
                          <a:spcPts val="800"/>
                        </a:spcAft>
                      </a:pPr>
                      <a:r>
                        <a:rPr lang="en-GB" sz="1050" kern="100">
                          <a:effectLst/>
                        </a:rPr>
                        <a:t>Flipper tag.</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Pinnipeds</a:t>
                      </a:r>
                      <a:r>
                        <a:rPr lang="en-SE" sz="1050" kern="100">
                          <a:effectLst/>
                        </a:rPr>
                        <a:t> and </a:t>
                      </a:r>
                      <a:r>
                        <a:rPr lang="en-GB" sz="1050" kern="100">
                          <a:effectLst/>
                        </a:rPr>
                        <a:t>chelonians.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Can increase the risk of entanglement.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285469791"/>
                  </a:ext>
                </a:extLst>
              </a:tr>
              <a:tr h="254829">
                <a:tc>
                  <a:txBody>
                    <a:bodyPr/>
                    <a:lstStyle/>
                    <a:p>
                      <a:pPr>
                        <a:lnSpc>
                          <a:spcPct val="200000"/>
                        </a:lnSpc>
                        <a:spcBef>
                          <a:spcPts val="1200"/>
                        </a:spcBef>
                        <a:spcAft>
                          <a:spcPts val="800"/>
                        </a:spcAft>
                      </a:pPr>
                      <a:r>
                        <a:rPr lang="en-GB" sz="1050" kern="100">
                          <a:effectLst/>
                        </a:rPr>
                        <a:t>Collar.</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Terrestrial mammals.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Only suitable for large animals.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373385719"/>
                  </a:ext>
                </a:extLst>
              </a:tr>
              <a:tr h="940788">
                <a:tc>
                  <a:txBody>
                    <a:bodyPr/>
                    <a:lstStyle/>
                    <a:p>
                      <a:pPr>
                        <a:lnSpc>
                          <a:spcPct val="200000"/>
                        </a:lnSpc>
                        <a:spcBef>
                          <a:spcPts val="1200"/>
                        </a:spcBef>
                        <a:spcAft>
                          <a:spcPts val="800"/>
                        </a:spcAft>
                      </a:pPr>
                      <a:r>
                        <a:rPr lang="en-GB" sz="1050" kern="100">
                          <a:effectLst/>
                        </a:rPr>
                        <a:t>Adhesive (e.g., two component epoxy, super/ hot glue, Tesa tape).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Chelonians, birds, pinnipeds,</a:t>
                      </a:r>
                      <a:r>
                        <a:rPr lang="en-GB" sz="1000" kern="100">
                          <a:effectLst/>
                        </a:rPr>
                        <a:t> </a:t>
                      </a:r>
                      <a:r>
                        <a:rPr lang="en-GB" sz="1050" kern="100">
                          <a:effectLst/>
                        </a:rPr>
                        <a:t>Erinaceidae.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Falls off when fur or feathers are shed. Physically removed in the case of Erinaceidae. Can increase swimming drag.</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4231954837"/>
                  </a:ext>
                </a:extLst>
              </a:tr>
              <a:tr h="803596">
                <a:tc>
                  <a:txBody>
                    <a:bodyPr/>
                    <a:lstStyle/>
                    <a:p>
                      <a:pPr>
                        <a:lnSpc>
                          <a:spcPct val="200000"/>
                        </a:lnSpc>
                        <a:spcBef>
                          <a:spcPts val="1200"/>
                        </a:spcBef>
                        <a:spcAft>
                          <a:spcPts val="800"/>
                        </a:spcAft>
                      </a:pPr>
                      <a:r>
                        <a:rPr lang="en-GB" sz="1050" kern="100">
                          <a:effectLst/>
                        </a:rPr>
                        <a:t>Bolt.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Pangolins, chelonians, </a:t>
                      </a:r>
                      <a:r>
                        <a:rPr lang="en-SE" sz="1050" kern="100">
                          <a:effectLst/>
                        </a:rPr>
                        <a:t>s</a:t>
                      </a:r>
                      <a:r>
                        <a:rPr lang="en-GB" sz="1050" kern="100">
                          <a:effectLst/>
                        </a:rPr>
                        <a:t>harks.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Requires a hard structure. Risk of structural damage.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737615298"/>
                  </a:ext>
                </a:extLst>
              </a:tr>
              <a:tr h="529213">
                <a:tc>
                  <a:txBody>
                    <a:bodyPr/>
                    <a:lstStyle/>
                    <a:p>
                      <a:pPr>
                        <a:lnSpc>
                          <a:spcPct val="200000"/>
                        </a:lnSpc>
                        <a:spcBef>
                          <a:spcPts val="1200"/>
                        </a:spcBef>
                        <a:spcAft>
                          <a:spcPts val="800"/>
                        </a:spcAft>
                      </a:pPr>
                      <a:r>
                        <a:rPr lang="en-GB" sz="1050" kern="100">
                          <a:effectLst/>
                        </a:rPr>
                        <a:t>Internal (e.g., surgically inserted PIT tag).</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A broad range of marine and terrestrial animals.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Invasive surgical procedure. Poorly researched impact on welfare.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754097540"/>
                  </a:ext>
                </a:extLst>
              </a:tr>
              <a:tr h="529213">
                <a:tc>
                  <a:txBody>
                    <a:bodyPr/>
                    <a:lstStyle/>
                    <a:p>
                      <a:pPr>
                        <a:lnSpc>
                          <a:spcPct val="200000"/>
                        </a:lnSpc>
                        <a:spcBef>
                          <a:spcPts val="1200"/>
                        </a:spcBef>
                        <a:spcAft>
                          <a:spcPts val="800"/>
                        </a:spcAft>
                      </a:pPr>
                      <a:r>
                        <a:rPr lang="en-GB" sz="1050" kern="100" dirty="0">
                          <a:effectLst/>
                        </a:rPr>
                        <a:t>Harness.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a:effectLst/>
                        </a:rPr>
                        <a:t>Birds, chelonians, pinnipeds.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050" kern="100" dirty="0">
                          <a:effectLst/>
                        </a:rPr>
                        <a:t>Can cause irritation and injury particularly for growing animals.</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2674103491"/>
                  </a:ext>
                </a:extLst>
              </a:tr>
            </a:tbl>
          </a:graphicData>
        </a:graphic>
      </p:graphicFrame>
      <p:sp>
        <p:nvSpPr>
          <p:cNvPr id="5" name="TextBox 4">
            <a:extLst>
              <a:ext uri="{FF2B5EF4-FFF2-40B4-BE49-F238E27FC236}">
                <a16:creationId xmlns:a16="http://schemas.microsoft.com/office/drawing/2014/main" id="{01880F0E-1E2D-B391-2E55-604F3F4E43E5}"/>
              </a:ext>
            </a:extLst>
          </p:cNvPr>
          <p:cNvSpPr txBox="1"/>
          <p:nvPr/>
        </p:nvSpPr>
        <p:spPr>
          <a:xfrm>
            <a:off x="8464840" y="6492875"/>
            <a:ext cx="2980440" cy="369332"/>
          </a:xfrm>
          <a:prstGeom prst="rect">
            <a:avLst/>
          </a:prstGeom>
          <a:noFill/>
        </p:spPr>
        <p:txBody>
          <a:bodyPr wrap="square" rtlCol="0">
            <a:spAutoFit/>
          </a:bodyPr>
          <a:lstStyle/>
          <a:p>
            <a:r>
              <a:rPr lang="en-SE" dirty="0"/>
              <a:t>Harvey-Carroll et al., 2025</a:t>
            </a:r>
            <a:endParaRPr lang="en-US" dirty="0"/>
          </a:p>
        </p:txBody>
      </p:sp>
    </p:spTree>
    <p:extLst>
      <p:ext uri="{BB962C8B-B14F-4D97-AF65-F5344CB8AC3E}">
        <p14:creationId xmlns:p14="http://schemas.microsoft.com/office/powerpoint/2010/main" val="234302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potted Hyena African Animal, Wild">
            <a:extLst>
              <a:ext uri="{FF2B5EF4-FFF2-40B4-BE49-F238E27FC236}">
                <a16:creationId xmlns:a16="http://schemas.microsoft.com/office/drawing/2014/main" id="{C8AE5E1C-0D8B-AFEE-917C-47CBD1952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579" y="2489999"/>
            <a:ext cx="4917667" cy="3273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10+ Churros Spain Stock Illustrations, Royalty-Free Vector ...">
            <a:extLst>
              <a:ext uri="{FF2B5EF4-FFF2-40B4-BE49-F238E27FC236}">
                <a16:creationId xmlns:a16="http://schemas.microsoft.com/office/drawing/2014/main" id="{75E737AA-E87B-9586-AD45-308DB0714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48" y="695245"/>
            <a:ext cx="1520080" cy="1520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11A80D-37AD-3704-3FD5-BC90E889E544}"/>
              </a:ext>
            </a:extLst>
          </p:cNvPr>
          <p:cNvSpPr txBox="1"/>
          <p:nvPr/>
        </p:nvSpPr>
        <p:spPr>
          <a:xfrm>
            <a:off x="6296297" y="1181383"/>
            <a:ext cx="6156960" cy="369332"/>
          </a:xfrm>
          <a:prstGeom prst="rect">
            <a:avLst/>
          </a:prstGeom>
          <a:noFill/>
        </p:spPr>
        <p:txBody>
          <a:bodyPr wrap="square">
            <a:spAutoFit/>
          </a:bodyPr>
          <a:lstStyle/>
          <a:p>
            <a:r>
              <a:rPr lang="en-SE" dirty="0"/>
              <a:t>Predators like to eat telemetry devices like candy!</a:t>
            </a:r>
          </a:p>
        </p:txBody>
      </p:sp>
      <p:pic>
        <p:nvPicPr>
          <p:cNvPr id="11" name="Picture 10">
            <a:extLst>
              <a:ext uri="{FF2B5EF4-FFF2-40B4-BE49-F238E27FC236}">
                <a16:creationId xmlns:a16="http://schemas.microsoft.com/office/drawing/2014/main" id="{60C424F3-1203-7328-22F1-89978B0F4F18}"/>
              </a:ext>
            </a:extLst>
          </p:cNvPr>
          <p:cNvPicPr>
            <a:picLocks noChangeAspect="1"/>
          </p:cNvPicPr>
          <p:nvPr/>
        </p:nvPicPr>
        <p:blipFill>
          <a:blip r:embed="rId4"/>
          <a:stretch>
            <a:fillRect/>
          </a:stretch>
        </p:blipFill>
        <p:spPr>
          <a:xfrm>
            <a:off x="6083102" y="1614676"/>
            <a:ext cx="5704496" cy="3877275"/>
          </a:xfrm>
          <a:prstGeom prst="rect">
            <a:avLst/>
          </a:prstGeom>
        </p:spPr>
      </p:pic>
      <p:sp>
        <p:nvSpPr>
          <p:cNvPr id="12" name="TextBox 11">
            <a:extLst>
              <a:ext uri="{FF2B5EF4-FFF2-40B4-BE49-F238E27FC236}">
                <a16:creationId xmlns:a16="http://schemas.microsoft.com/office/drawing/2014/main" id="{1CCBCA2C-F5F4-BDAA-C2EF-FF7FE3D69FEB}"/>
              </a:ext>
            </a:extLst>
          </p:cNvPr>
          <p:cNvSpPr txBox="1"/>
          <p:nvPr/>
        </p:nvSpPr>
        <p:spPr>
          <a:xfrm>
            <a:off x="9983192" y="6404721"/>
            <a:ext cx="2980440" cy="369332"/>
          </a:xfrm>
          <a:prstGeom prst="rect">
            <a:avLst/>
          </a:prstGeom>
          <a:noFill/>
        </p:spPr>
        <p:txBody>
          <a:bodyPr wrap="square" rtlCol="0">
            <a:spAutoFit/>
          </a:bodyPr>
          <a:lstStyle/>
          <a:p>
            <a:r>
              <a:rPr lang="en-SE" dirty="0"/>
              <a:t>Carrol et al., 2024</a:t>
            </a:r>
            <a:endParaRPr lang="en-US" dirty="0"/>
          </a:p>
        </p:txBody>
      </p:sp>
      <p:pic>
        <p:nvPicPr>
          <p:cNvPr id="5" name="Picture 4">
            <a:extLst>
              <a:ext uri="{FF2B5EF4-FFF2-40B4-BE49-F238E27FC236}">
                <a16:creationId xmlns:a16="http://schemas.microsoft.com/office/drawing/2014/main" id="{DBDF25A8-ED7D-D606-A93E-7C5C6C8D489C}"/>
              </a:ext>
            </a:extLst>
          </p:cNvPr>
          <p:cNvPicPr>
            <a:picLocks noChangeAspect="1"/>
          </p:cNvPicPr>
          <p:nvPr/>
        </p:nvPicPr>
        <p:blipFill>
          <a:blip r:embed="rId5"/>
          <a:stretch>
            <a:fillRect/>
          </a:stretch>
        </p:blipFill>
        <p:spPr>
          <a:xfrm>
            <a:off x="291647" y="4451804"/>
            <a:ext cx="2571981" cy="1459497"/>
          </a:xfrm>
          <a:prstGeom prst="rect">
            <a:avLst/>
          </a:prstGeom>
        </p:spPr>
      </p:pic>
      <p:pic>
        <p:nvPicPr>
          <p:cNvPr id="7" name="Graphic 6" descr="Thought bubble outline">
            <a:extLst>
              <a:ext uri="{FF2B5EF4-FFF2-40B4-BE49-F238E27FC236}">
                <a16:creationId xmlns:a16="http://schemas.microsoft.com/office/drawing/2014/main" id="{82B311D4-9C88-C099-A67E-D7A81DCAE0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20114" y="74605"/>
            <a:ext cx="3187819" cy="3624940"/>
          </a:xfrm>
          <a:prstGeom prst="rect">
            <a:avLst/>
          </a:prstGeom>
        </p:spPr>
      </p:pic>
      <p:pic>
        <p:nvPicPr>
          <p:cNvPr id="10" name="Picture 2" descr="Home - Tikki Hywood Foundation">
            <a:extLst>
              <a:ext uri="{FF2B5EF4-FFF2-40B4-BE49-F238E27FC236}">
                <a16:creationId xmlns:a16="http://schemas.microsoft.com/office/drawing/2014/main" id="{39F30D3E-D08D-8C63-E575-76A015D123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25200" y="111760"/>
            <a:ext cx="874077" cy="83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11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47F2-FE8F-8079-A212-01DAD6875C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5A964-D28C-7968-8B41-94C7BE5D06C0}"/>
              </a:ext>
            </a:extLst>
          </p:cNvPr>
          <p:cNvSpPr>
            <a:spLocks noGrp="1"/>
          </p:cNvSpPr>
          <p:nvPr>
            <p:ph idx="1"/>
          </p:nvPr>
        </p:nvSpPr>
        <p:spPr>
          <a:xfrm>
            <a:off x="450888" y="1216528"/>
            <a:ext cx="4338584" cy="4351338"/>
          </a:xfrm>
        </p:spPr>
        <p:txBody>
          <a:bodyPr>
            <a:normAutofit fontScale="92500" lnSpcReduction="10000"/>
          </a:bodyPr>
          <a:lstStyle/>
          <a:p>
            <a:r>
              <a:rPr lang="en-SE" dirty="0">
                <a:solidFill>
                  <a:schemeClr val="bg1">
                    <a:lumMod val="75000"/>
                  </a:schemeClr>
                </a:solidFill>
              </a:rPr>
              <a:t>Decide the frequency of sampling usually 1-100Hz (Hz= readings/second)</a:t>
            </a:r>
          </a:p>
          <a:p>
            <a:endParaRPr lang="en-SE" dirty="0">
              <a:solidFill>
                <a:schemeClr val="bg1">
                  <a:lumMod val="75000"/>
                </a:schemeClr>
              </a:solidFill>
            </a:endParaRPr>
          </a:p>
          <a:p>
            <a:r>
              <a:rPr lang="en-SE" dirty="0">
                <a:solidFill>
                  <a:schemeClr val="bg1">
                    <a:lumMod val="75000"/>
                  </a:schemeClr>
                </a:solidFill>
              </a:rPr>
              <a:t>Decide position</a:t>
            </a:r>
          </a:p>
          <a:p>
            <a:endParaRPr lang="en-SE" dirty="0">
              <a:solidFill>
                <a:schemeClr val="bg1">
                  <a:lumMod val="75000"/>
                </a:schemeClr>
              </a:solidFill>
            </a:endParaRPr>
          </a:p>
          <a:p>
            <a:r>
              <a:rPr lang="en-SE" dirty="0">
                <a:solidFill>
                  <a:schemeClr val="bg1">
                    <a:lumMod val="75000"/>
                  </a:schemeClr>
                </a:solidFill>
              </a:rPr>
              <a:t>Decide attachment method</a:t>
            </a:r>
          </a:p>
          <a:p>
            <a:endParaRPr lang="en-SE" dirty="0">
              <a:solidFill>
                <a:schemeClr val="bg1">
                  <a:lumMod val="75000"/>
                </a:schemeClr>
              </a:solidFill>
            </a:endParaRPr>
          </a:p>
          <a:p>
            <a:r>
              <a:rPr lang="en-SE" dirty="0"/>
              <a:t>Smoothing window (depending on analysis)</a:t>
            </a:r>
          </a:p>
        </p:txBody>
      </p:sp>
      <p:grpSp>
        <p:nvGrpSpPr>
          <p:cNvPr id="21" name="Group 20">
            <a:extLst>
              <a:ext uri="{FF2B5EF4-FFF2-40B4-BE49-F238E27FC236}">
                <a16:creationId xmlns:a16="http://schemas.microsoft.com/office/drawing/2014/main" id="{67FA5B49-B633-89EE-A9F6-8A61AD9141CE}"/>
              </a:ext>
            </a:extLst>
          </p:cNvPr>
          <p:cNvGrpSpPr/>
          <p:nvPr/>
        </p:nvGrpSpPr>
        <p:grpSpPr>
          <a:xfrm>
            <a:off x="5428803" y="1214620"/>
            <a:ext cx="6215573" cy="5223545"/>
            <a:chOff x="5373385" y="1479055"/>
            <a:chExt cx="6215573" cy="5223545"/>
          </a:xfrm>
        </p:grpSpPr>
        <p:pic>
          <p:nvPicPr>
            <p:cNvPr id="7" name="Picture 6">
              <a:extLst>
                <a:ext uri="{FF2B5EF4-FFF2-40B4-BE49-F238E27FC236}">
                  <a16:creationId xmlns:a16="http://schemas.microsoft.com/office/drawing/2014/main" id="{F1DDE853-78DB-60EA-26C9-FF69E06B2A76}"/>
                </a:ext>
              </a:extLst>
            </p:cNvPr>
            <p:cNvPicPr>
              <a:picLocks noChangeAspect="1"/>
            </p:cNvPicPr>
            <p:nvPr/>
          </p:nvPicPr>
          <p:blipFill>
            <a:blip r:embed="rId2"/>
            <a:stretch>
              <a:fillRect/>
            </a:stretch>
          </p:blipFill>
          <p:spPr>
            <a:xfrm>
              <a:off x="5687770" y="1480963"/>
              <a:ext cx="5901188" cy="3336017"/>
            </a:xfrm>
            <a:prstGeom prst="rect">
              <a:avLst/>
            </a:prstGeom>
          </p:spPr>
        </p:pic>
        <p:grpSp>
          <p:nvGrpSpPr>
            <p:cNvPr id="11" name="Group 10">
              <a:extLst>
                <a:ext uri="{FF2B5EF4-FFF2-40B4-BE49-F238E27FC236}">
                  <a16:creationId xmlns:a16="http://schemas.microsoft.com/office/drawing/2014/main" id="{F133CB45-ABD9-8FE9-7EA3-79A45B90CF2C}"/>
                </a:ext>
              </a:extLst>
            </p:cNvPr>
            <p:cNvGrpSpPr/>
            <p:nvPr/>
          </p:nvGrpSpPr>
          <p:grpSpPr>
            <a:xfrm>
              <a:off x="5982689" y="1479055"/>
              <a:ext cx="550970" cy="3227169"/>
              <a:chOff x="5982689" y="1479055"/>
              <a:chExt cx="550970" cy="3227169"/>
            </a:xfrm>
          </p:grpSpPr>
          <p:sp>
            <p:nvSpPr>
              <p:cNvPr id="8" name="Rectangle 7">
                <a:extLst>
                  <a:ext uri="{FF2B5EF4-FFF2-40B4-BE49-F238E27FC236}">
                    <a16:creationId xmlns:a16="http://schemas.microsoft.com/office/drawing/2014/main" id="{00A4850B-597B-83D9-9051-39313047CC17}"/>
                  </a:ext>
                </a:extLst>
              </p:cNvPr>
              <p:cNvSpPr/>
              <p:nvPr/>
            </p:nvSpPr>
            <p:spPr>
              <a:xfrm>
                <a:off x="5982689" y="1480963"/>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A79CAD-CE4E-35A8-5C79-7AD702486465}"/>
                  </a:ext>
                </a:extLst>
              </p:cNvPr>
              <p:cNvSpPr/>
              <p:nvPr/>
            </p:nvSpPr>
            <p:spPr>
              <a:xfrm>
                <a:off x="6167518" y="1480963"/>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A48DD2-68BF-2A1E-08B2-C9B2519ACCC3}"/>
                  </a:ext>
                </a:extLst>
              </p:cNvPr>
              <p:cNvSpPr/>
              <p:nvPr/>
            </p:nvSpPr>
            <p:spPr>
              <a:xfrm>
                <a:off x="6349101" y="1479055"/>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0C94EAED-FE6D-7E0C-A1BB-2EB99F2E3910}"/>
                </a:ext>
              </a:extLst>
            </p:cNvPr>
            <p:cNvGrpSpPr/>
            <p:nvPr/>
          </p:nvGrpSpPr>
          <p:grpSpPr>
            <a:xfrm>
              <a:off x="5373385" y="4893602"/>
              <a:ext cx="1951432" cy="1808998"/>
              <a:chOff x="5284081" y="4980562"/>
              <a:chExt cx="1951432" cy="1808998"/>
            </a:xfrm>
          </p:grpSpPr>
          <p:cxnSp>
            <p:nvCxnSpPr>
              <p:cNvPr id="14" name="Straight Arrow Connector 13">
                <a:extLst>
                  <a:ext uri="{FF2B5EF4-FFF2-40B4-BE49-F238E27FC236}">
                    <a16:creationId xmlns:a16="http://schemas.microsoft.com/office/drawing/2014/main" id="{BF07F9FA-9834-6C0D-CF38-EC5B53BECFEC}"/>
                  </a:ext>
                </a:extLst>
              </p:cNvPr>
              <p:cNvCxnSpPr/>
              <p:nvPr/>
            </p:nvCxnSpPr>
            <p:spPr>
              <a:xfrm>
                <a:off x="6167247" y="4980562"/>
                <a:ext cx="0" cy="476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EDE52EFD-A319-F955-4A19-4AFE2A424BDB}"/>
                  </a:ext>
                </a:extLst>
              </p:cNvPr>
              <p:cNvSpPr txBox="1"/>
              <p:nvPr/>
            </p:nvSpPr>
            <p:spPr>
              <a:xfrm>
                <a:off x="5284081" y="5470160"/>
                <a:ext cx="1951432" cy="369332"/>
              </a:xfrm>
              <a:prstGeom prst="rect">
                <a:avLst/>
              </a:prstGeom>
              <a:noFill/>
            </p:spPr>
            <p:txBody>
              <a:bodyPr wrap="none" rtlCol="0">
                <a:spAutoFit/>
              </a:bodyPr>
              <a:lstStyle/>
              <a:p>
                <a:r>
                  <a:rPr lang="en-SE" dirty="0"/>
                  <a:t>Summary metrics</a:t>
                </a:r>
                <a:endParaRPr lang="en-US" dirty="0"/>
              </a:p>
            </p:txBody>
          </p:sp>
          <p:cxnSp>
            <p:nvCxnSpPr>
              <p:cNvPr id="16" name="Straight Arrow Connector 15">
                <a:extLst>
                  <a:ext uri="{FF2B5EF4-FFF2-40B4-BE49-F238E27FC236}">
                    <a16:creationId xmlns:a16="http://schemas.microsoft.com/office/drawing/2014/main" id="{75E57270-5DED-8819-0149-F8B4A293D3C1}"/>
                  </a:ext>
                </a:extLst>
              </p:cNvPr>
              <p:cNvCxnSpPr/>
              <p:nvPr/>
            </p:nvCxnSpPr>
            <p:spPr>
              <a:xfrm>
                <a:off x="6167247" y="5839492"/>
                <a:ext cx="0" cy="476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40640643-DF83-33E8-EDF4-54715CA87563}"/>
                  </a:ext>
                </a:extLst>
              </p:cNvPr>
              <p:cNvSpPr txBox="1"/>
              <p:nvPr/>
            </p:nvSpPr>
            <p:spPr>
              <a:xfrm>
                <a:off x="5284081" y="6420228"/>
                <a:ext cx="1890261" cy="369332"/>
              </a:xfrm>
              <a:prstGeom prst="rect">
                <a:avLst/>
              </a:prstGeom>
              <a:noFill/>
            </p:spPr>
            <p:txBody>
              <a:bodyPr wrap="none" rtlCol="0">
                <a:spAutoFit/>
              </a:bodyPr>
              <a:lstStyle/>
              <a:p>
                <a:r>
                  <a:rPr lang="en-US" dirty="0"/>
                  <a:t>M</a:t>
                </a:r>
                <a:r>
                  <a:rPr lang="en-SE" dirty="0" err="1"/>
                  <a:t>achine</a:t>
                </a:r>
                <a:r>
                  <a:rPr lang="en-SE" dirty="0"/>
                  <a:t> learning</a:t>
                </a:r>
                <a:endParaRPr lang="en-US" dirty="0"/>
              </a:p>
            </p:txBody>
          </p:sp>
        </p:grpSp>
      </p:grpSp>
    </p:spTree>
    <p:extLst>
      <p:ext uri="{BB962C8B-B14F-4D97-AF65-F5344CB8AC3E}">
        <p14:creationId xmlns:p14="http://schemas.microsoft.com/office/powerpoint/2010/main" val="2600961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AA34D-C64F-02D4-7E4C-A838858833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4CAEA-0FB6-C51F-347D-1C0C51B9DAC3}"/>
              </a:ext>
            </a:extLst>
          </p:cNvPr>
          <p:cNvSpPr>
            <a:spLocks noGrp="1"/>
          </p:cNvSpPr>
          <p:nvPr>
            <p:ph idx="1"/>
          </p:nvPr>
        </p:nvSpPr>
        <p:spPr>
          <a:xfrm>
            <a:off x="603042" y="1174319"/>
            <a:ext cx="4338584" cy="4351338"/>
          </a:xfrm>
        </p:spPr>
        <p:txBody>
          <a:bodyPr>
            <a:normAutofit fontScale="92500" lnSpcReduction="10000"/>
          </a:bodyPr>
          <a:lstStyle/>
          <a:p>
            <a:r>
              <a:rPr lang="en-SE" dirty="0">
                <a:solidFill>
                  <a:schemeClr val="bg1">
                    <a:lumMod val="75000"/>
                  </a:schemeClr>
                </a:solidFill>
              </a:rPr>
              <a:t>Decide the frequency of sampling usually 1-100Hz (Hz= readings/second)</a:t>
            </a:r>
          </a:p>
          <a:p>
            <a:endParaRPr lang="en-SE" dirty="0">
              <a:solidFill>
                <a:schemeClr val="bg1">
                  <a:lumMod val="75000"/>
                </a:schemeClr>
              </a:solidFill>
            </a:endParaRPr>
          </a:p>
          <a:p>
            <a:r>
              <a:rPr lang="en-SE" dirty="0">
                <a:solidFill>
                  <a:schemeClr val="bg1">
                    <a:lumMod val="75000"/>
                  </a:schemeClr>
                </a:solidFill>
              </a:rPr>
              <a:t>Decide position</a:t>
            </a:r>
          </a:p>
          <a:p>
            <a:endParaRPr lang="en-SE" dirty="0">
              <a:solidFill>
                <a:schemeClr val="bg1">
                  <a:lumMod val="75000"/>
                </a:schemeClr>
              </a:solidFill>
            </a:endParaRPr>
          </a:p>
          <a:p>
            <a:r>
              <a:rPr lang="en-SE" dirty="0">
                <a:solidFill>
                  <a:schemeClr val="bg1">
                    <a:lumMod val="75000"/>
                  </a:schemeClr>
                </a:solidFill>
              </a:rPr>
              <a:t>Decide attachment method</a:t>
            </a:r>
          </a:p>
          <a:p>
            <a:endParaRPr lang="en-SE" dirty="0">
              <a:solidFill>
                <a:schemeClr val="bg1">
                  <a:lumMod val="75000"/>
                </a:schemeClr>
              </a:solidFill>
            </a:endParaRPr>
          </a:p>
          <a:p>
            <a:r>
              <a:rPr lang="en-SE" dirty="0"/>
              <a:t>Smoothing window (depending on analysis)</a:t>
            </a:r>
          </a:p>
        </p:txBody>
      </p:sp>
      <p:grpSp>
        <p:nvGrpSpPr>
          <p:cNvPr id="17" name="Group 16">
            <a:extLst>
              <a:ext uri="{FF2B5EF4-FFF2-40B4-BE49-F238E27FC236}">
                <a16:creationId xmlns:a16="http://schemas.microsoft.com/office/drawing/2014/main" id="{C200BDCE-97BE-0922-261C-FB02F0FE0902}"/>
              </a:ext>
            </a:extLst>
          </p:cNvPr>
          <p:cNvGrpSpPr/>
          <p:nvPr/>
        </p:nvGrpSpPr>
        <p:grpSpPr>
          <a:xfrm>
            <a:off x="5798606" y="1174318"/>
            <a:ext cx="5901188" cy="5377038"/>
            <a:chOff x="5687770" y="1480962"/>
            <a:chExt cx="5901188" cy="5377038"/>
          </a:xfrm>
        </p:grpSpPr>
        <p:pic>
          <p:nvPicPr>
            <p:cNvPr id="7" name="Picture 6">
              <a:extLst>
                <a:ext uri="{FF2B5EF4-FFF2-40B4-BE49-F238E27FC236}">
                  <a16:creationId xmlns:a16="http://schemas.microsoft.com/office/drawing/2014/main" id="{127F67E3-1DA1-8534-6639-F17796034A92}"/>
                </a:ext>
              </a:extLst>
            </p:cNvPr>
            <p:cNvPicPr>
              <a:picLocks noChangeAspect="1"/>
            </p:cNvPicPr>
            <p:nvPr/>
          </p:nvPicPr>
          <p:blipFill>
            <a:blip r:embed="rId2"/>
            <a:stretch>
              <a:fillRect/>
            </a:stretch>
          </p:blipFill>
          <p:spPr>
            <a:xfrm>
              <a:off x="5687770" y="1480963"/>
              <a:ext cx="5901188" cy="3336017"/>
            </a:xfrm>
            <a:prstGeom prst="rect">
              <a:avLst/>
            </a:prstGeom>
          </p:spPr>
        </p:pic>
        <p:grpSp>
          <p:nvGrpSpPr>
            <p:cNvPr id="11" name="Group 10">
              <a:extLst>
                <a:ext uri="{FF2B5EF4-FFF2-40B4-BE49-F238E27FC236}">
                  <a16:creationId xmlns:a16="http://schemas.microsoft.com/office/drawing/2014/main" id="{2F0A2947-C23A-9AC8-1832-D4A1047E472D}"/>
                </a:ext>
              </a:extLst>
            </p:cNvPr>
            <p:cNvGrpSpPr/>
            <p:nvPr/>
          </p:nvGrpSpPr>
          <p:grpSpPr>
            <a:xfrm>
              <a:off x="5982690" y="1480962"/>
              <a:ext cx="1486409" cy="3225262"/>
              <a:chOff x="5982689" y="1480962"/>
              <a:chExt cx="553945" cy="3225262"/>
            </a:xfrm>
          </p:grpSpPr>
          <p:sp>
            <p:nvSpPr>
              <p:cNvPr id="8" name="Rectangle 7">
                <a:extLst>
                  <a:ext uri="{FF2B5EF4-FFF2-40B4-BE49-F238E27FC236}">
                    <a16:creationId xmlns:a16="http://schemas.microsoft.com/office/drawing/2014/main" id="{D7E0C28C-CD76-4FEB-3446-FB4CAE1AEAA9}"/>
                  </a:ext>
                </a:extLst>
              </p:cNvPr>
              <p:cNvSpPr/>
              <p:nvPr/>
            </p:nvSpPr>
            <p:spPr>
              <a:xfrm>
                <a:off x="5982689" y="1480963"/>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64D4E5F-218B-5F1C-38E0-5CB359FF096C}"/>
                  </a:ext>
                </a:extLst>
              </p:cNvPr>
              <p:cNvSpPr/>
              <p:nvPr/>
            </p:nvSpPr>
            <p:spPr>
              <a:xfrm>
                <a:off x="6167518" y="1480963"/>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C043516-D872-A7EB-7A9E-C043E1F9BCEB}"/>
                  </a:ext>
                </a:extLst>
              </p:cNvPr>
              <p:cNvSpPr/>
              <p:nvPr/>
            </p:nvSpPr>
            <p:spPr>
              <a:xfrm>
                <a:off x="6352076" y="1480962"/>
                <a:ext cx="184558" cy="3225261"/>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83517764-C8AF-0848-8B6D-7DCF53F5DAA3}"/>
                </a:ext>
              </a:extLst>
            </p:cNvPr>
            <p:cNvGrpSpPr/>
            <p:nvPr/>
          </p:nvGrpSpPr>
          <p:grpSpPr>
            <a:xfrm>
              <a:off x="5840313" y="5049002"/>
              <a:ext cx="1951432" cy="1808998"/>
              <a:chOff x="5284081" y="4980562"/>
              <a:chExt cx="1951432" cy="1808998"/>
            </a:xfrm>
          </p:grpSpPr>
          <p:cxnSp>
            <p:nvCxnSpPr>
              <p:cNvPr id="6" name="Straight Arrow Connector 5">
                <a:extLst>
                  <a:ext uri="{FF2B5EF4-FFF2-40B4-BE49-F238E27FC236}">
                    <a16:creationId xmlns:a16="http://schemas.microsoft.com/office/drawing/2014/main" id="{91FFF282-E840-A5F7-3D9C-C6C5EB5AAA63}"/>
                  </a:ext>
                </a:extLst>
              </p:cNvPr>
              <p:cNvCxnSpPr/>
              <p:nvPr/>
            </p:nvCxnSpPr>
            <p:spPr>
              <a:xfrm>
                <a:off x="6167247" y="4980562"/>
                <a:ext cx="0" cy="476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7339AAE-B314-D106-1B07-FF75F9611CEC}"/>
                  </a:ext>
                </a:extLst>
              </p:cNvPr>
              <p:cNvSpPr txBox="1"/>
              <p:nvPr/>
            </p:nvSpPr>
            <p:spPr>
              <a:xfrm>
                <a:off x="5284081" y="5470160"/>
                <a:ext cx="1951432" cy="369332"/>
              </a:xfrm>
              <a:prstGeom prst="rect">
                <a:avLst/>
              </a:prstGeom>
              <a:noFill/>
            </p:spPr>
            <p:txBody>
              <a:bodyPr wrap="none" rtlCol="0">
                <a:spAutoFit/>
              </a:bodyPr>
              <a:lstStyle/>
              <a:p>
                <a:r>
                  <a:rPr lang="en-SE" dirty="0"/>
                  <a:t>Summary metrics</a:t>
                </a:r>
                <a:endParaRPr lang="en-US" dirty="0"/>
              </a:p>
            </p:txBody>
          </p:sp>
          <p:cxnSp>
            <p:nvCxnSpPr>
              <p:cNvPr id="13" name="Straight Arrow Connector 12">
                <a:extLst>
                  <a:ext uri="{FF2B5EF4-FFF2-40B4-BE49-F238E27FC236}">
                    <a16:creationId xmlns:a16="http://schemas.microsoft.com/office/drawing/2014/main" id="{231E3BD6-74BD-E630-1EB0-090DFE907BFE}"/>
                  </a:ext>
                </a:extLst>
              </p:cNvPr>
              <p:cNvCxnSpPr/>
              <p:nvPr/>
            </p:nvCxnSpPr>
            <p:spPr>
              <a:xfrm>
                <a:off x="6167247" y="5839492"/>
                <a:ext cx="0" cy="476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3F4F6F7-670D-8F52-4993-F227D6F51BF9}"/>
                  </a:ext>
                </a:extLst>
              </p:cNvPr>
              <p:cNvSpPr txBox="1"/>
              <p:nvPr/>
            </p:nvSpPr>
            <p:spPr>
              <a:xfrm>
                <a:off x="5284081" y="6420228"/>
                <a:ext cx="1890261" cy="369332"/>
              </a:xfrm>
              <a:prstGeom prst="rect">
                <a:avLst/>
              </a:prstGeom>
              <a:noFill/>
            </p:spPr>
            <p:txBody>
              <a:bodyPr wrap="none" rtlCol="0">
                <a:spAutoFit/>
              </a:bodyPr>
              <a:lstStyle/>
              <a:p>
                <a:r>
                  <a:rPr lang="en-US" dirty="0"/>
                  <a:t>M</a:t>
                </a:r>
                <a:r>
                  <a:rPr lang="en-SE" dirty="0" err="1"/>
                  <a:t>achine</a:t>
                </a:r>
                <a:r>
                  <a:rPr lang="en-SE" dirty="0"/>
                  <a:t> learning</a:t>
                </a:r>
                <a:endParaRPr lang="en-US" dirty="0"/>
              </a:p>
            </p:txBody>
          </p:sp>
        </p:grpSp>
      </p:grpSp>
    </p:spTree>
    <p:extLst>
      <p:ext uri="{BB962C8B-B14F-4D97-AF65-F5344CB8AC3E}">
        <p14:creationId xmlns:p14="http://schemas.microsoft.com/office/powerpoint/2010/main" val="203256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4694-9AD4-DEE3-C95C-9D26593B96CD}"/>
              </a:ext>
            </a:extLst>
          </p:cNvPr>
          <p:cNvSpPr>
            <a:spLocks noGrp="1"/>
          </p:cNvSpPr>
          <p:nvPr>
            <p:ph type="title"/>
          </p:nvPr>
        </p:nvSpPr>
        <p:spPr>
          <a:xfrm>
            <a:off x="838200" y="-107147"/>
            <a:ext cx="10515600" cy="1325563"/>
          </a:xfrm>
        </p:spPr>
        <p:txBody>
          <a:bodyPr/>
          <a:lstStyle/>
          <a:p>
            <a:r>
              <a:rPr lang="en-SE" dirty="0"/>
              <a:t>Ground truthing of accelerometer data</a:t>
            </a:r>
            <a:endParaRPr lang="en-US" dirty="0"/>
          </a:p>
        </p:txBody>
      </p:sp>
      <p:sp>
        <p:nvSpPr>
          <p:cNvPr id="3" name="Content Placeholder 2">
            <a:extLst>
              <a:ext uri="{FF2B5EF4-FFF2-40B4-BE49-F238E27FC236}">
                <a16:creationId xmlns:a16="http://schemas.microsoft.com/office/drawing/2014/main" id="{F82014C5-FAFD-6224-869A-104D464F6466}"/>
              </a:ext>
            </a:extLst>
          </p:cNvPr>
          <p:cNvSpPr>
            <a:spLocks noGrp="1"/>
          </p:cNvSpPr>
          <p:nvPr>
            <p:ph idx="1"/>
          </p:nvPr>
        </p:nvSpPr>
        <p:spPr>
          <a:xfrm>
            <a:off x="838200" y="2618734"/>
            <a:ext cx="6349181" cy="1463215"/>
          </a:xfrm>
        </p:spPr>
        <p:txBody>
          <a:bodyPr>
            <a:normAutofit fontScale="70000" lnSpcReduction="20000"/>
          </a:bodyPr>
          <a:lstStyle/>
          <a:p>
            <a:r>
              <a:rPr lang="en-SE" sz="4000" dirty="0"/>
              <a:t>Matching ‘known’ behaviours to readouts</a:t>
            </a:r>
          </a:p>
          <a:p>
            <a:r>
              <a:rPr lang="en-US" sz="4000" dirty="0"/>
              <a:t>P</a:t>
            </a:r>
            <a:r>
              <a:rPr lang="en-SE" sz="4000" dirty="0" err="1"/>
              <a:t>roduce</a:t>
            </a:r>
            <a:r>
              <a:rPr lang="en-SE" sz="4000" dirty="0"/>
              <a:t> model to then automatically label unknown data</a:t>
            </a:r>
          </a:p>
          <a:p>
            <a:endParaRPr lang="en-US" dirty="0"/>
          </a:p>
        </p:txBody>
      </p:sp>
      <p:pic>
        <p:nvPicPr>
          <p:cNvPr id="4" name="Picture 3" descr="A person walking with an animal&#10;&#10;Description automatically generated">
            <a:extLst>
              <a:ext uri="{FF2B5EF4-FFF2-40B4-BE49-F238E27FC236}">
                <a16:creationId xmlns:a16="http://schemas.microsoft.com/office/drawing/2014/main" id="{4E3B96AB-8A88-A254-5A2E-EA197073D4AA}"/>
              </a:ext>
            </a:extLst>
          </p:cNvPr>
          <p:cNvPicPr>
            <a:picLocks noChangeAspect="1"/>
          </p:cNvPicPr>
          <p:nvPr/>
        </p:nvPicPr>
        <p:blipFill>
          <a:blip r:embed="rId2">
            <a:extLst>
              <a:ext uri="{28A0092B-C50C-407E-A947-70E740481C1C}">
                <a14:useLocalDpi xmlns:a14="http://schemas.microsoft.com/office/drawing/2010/main" val="0"/>
              </a:ext>
            </a:extLst>
          </a:blip>
          <a:srcRect r="2" b="10200"/>
          <a:stretch/>
        </p:blipFill>
        <p:spPr>
          <a:xfrm>
            <a:off x="7441364" y="871824"/>
            <a:ext cx="4269242" cy="5743618"/>
          </a:xfrm>
          <a:prstGeom prst="rect">
            <a:avLst/>
          </a:prstGeom>
        </p:spPr>
      </p:pic>
    </p:spTree>
    <p:extLst>
      <p:ext uri="{BB962C8B-B14F-4D97-AF65-F5344CB8AC3E}">
        <p14:creationId xmlns:p14="http://schemas.microsoft.com/office/powerpoint/2010/main" val="198694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9DE6-0178-F62F-EC6E-26B81D014418}"/>
              </a:ext>
            </a:extLst>
          </p:cNvPr>
          <p:cNvSpPr>
            <a:spLocks noGrp="1"/>
          </p:cNvSpPr>
          <p:nvPr>
            <p:ph type="title"/>
          </p:nvPr>
        </p:nvSpPr>
        <p:spPr/>
        <p:txBody>
          <a:bodyPr/>
          <a:lstStyle/>
          <a:p>
            <a:r>
              <a:rPr lang="en-SE" dirty="0"/>
              <a:t>Accelerometer validation workflow</a:t>
            </a:r>
            <a:endParaRPr lang="en-US" dirty="0"/>
          </a:p>
        </p:txBody>
      </p:sp>
      <p:sp>
        <p:nvSpPr>
          <p:cNvPr id="3" name="Content Placeholder 2">
            <a:extLst>
              <a:ext uri="{FF2B5EF4-FFF2-40B4-BE49-F238E27FC236}">
                <a16:creationId xmlns:a16="http://schemas.microsoft.com/office/drawing/2014/main" id="{F44BBCCA-F45A-AC83-2C03-7077B61301D6}"/>
              </a:ext>
            </a:extLst>
          </p:cNvPr>
          <p:cNvSpPr>
            <a:spLocks noGrp="1"/>
          </p:cNvSpPr>
          <p:nvPr>
            <p:ph idx="1"/>
          </p:nvPr>
        </p:nvSpPr>
        <p:spPr/>
        <p:txBody>
          <a:bodyPr/>
          <a:lstStyle/>
          <a:p>
            <a:pPr marL="0" indent="0">
              <a:buNone/>
            </a:pPr>
            <a:r>
              <a:rPr lang="en-SE" dirty="0"/>
              <a:t>1.Collect videos (</a:t>
            </a:r>
            <a:r>
              <a:rPr lang="en-SE" i="1" dirty="0"/>
              <a:t>and GPS time</a:t>
            </a:r>
            <a:r>
              <a:rPr lang="en-SE" dirty="0"/>
              <a:t>)</a:t>
            </a:r>
          </a:p>
          <a:p>
            <a:pPr marL="0" indent="0">
              <a:buNone/>
            </a:pPr>
            <a:r>
              <a:rPr lang="en-SE" dirty="0"/>
              <a:t>2.Creat</a:t>
            </a:r>
            <a:r>
              <a:rPr lang="en-US" dirty="0"/>
              <a:t>e</a:t>
            </a:r>
            <a:r>
              <a:rPr lang="en-SE" dirty="0"/>
              <a:t> ethograms in BORIS</a:t>
            </a:r>
          </a:p>
          <a:p>
            <a:pPr marL="0" indent="0">
              <a:buNone/>
            </a:pPr>
            <a:r>
              <a:rPr lang="en-SE" dirty="0"/>
              <a:t>3.Label accelerometer data (account for time synchronisation errors)</a:t>
            </a:r>
          </a:p>
          <a:p>
            <a:pPr marL="0" indent="0">
              <a:buNone/>
            </a:pPr>
            <a:r>
              <a:rPr lang="en-SE" dirty="0"/>
              <a:t>4.Test different window lengths</a:t>
            </a:r>
          </a:p>
          <a:p>
            <a:pPr marL="0" indent="0">
              <a:buNone/>
            </a:pPr>
            <a:r>
              <a:rPr lang="en-SE" dirty="0"/>
              <a:t>5.Subsample different frequencies</a:t>
            </a:r>
          </a:p>
          <a:p>
            <a:pPr marL="0" indent="0">
              <a:buNone/>
            </a:pPr>
            <a:r>
              <a:rPr lang="en-SE" dirty="0"/>
              <a:t>6.Calculate training metrics</a:t>
            </a:r>
          </a:p>
          <a:p>
            <a:pPr marL="0" indent="0">
              <a:buNone/>
            </a:pPr>
            <a:r>
              <a:rPr lang="en-SE" dirty="0"/>
              <a:t>7.Run cross-validation random forest</a:t>
            </a:r>
          </a:p>
          <a:p>
            <a:endParaRPr lang="en-SE" dirty="0"/>
          </a:p>
          <a:p>
            <a:endParaRPr lang="en-US" dirty="0"/>
          </a:p>
        </p:txBody>
      </p:sp>
      <p:pic>
        <p:nvPicPr>
          <p:cNvPr id="4" name="Picture 3">
            <a:extLst>
              <a:ext uri="{FF2B5EF4-FFF2-40B4-BE49-F238E27FC236}">
                <a16:creationId xmlns:a16="http://schemas.microsoft.com/office/drawing/2014/main" id="{B40F4689-FB08-CB59-F4EA-B79CAF4CB164}"/>
              </a:ext>
            </a:extLst>
          </p:cNvPr>
          <p:cNvPicPr>
            <a:picLocks noChangeAspect="1"/>
          </p:cNvPicPr>
          <p:nvPr/>
        </p:nvPicPr>
        <p:blipFill rotWithShape="1">
          <a:blip r:embed="rId2"/>
          <a:srcRect l="12240" r="19302"/>
          <a:stretch/>
        </p:blipFill>
        <p:spPr>
          <a:xfrm>
            <a:off x="7863466" y="3385457"/>
            <a:ext cx="3913121" cy="3107418"/>
          </a:xfrm>
          <a:prstGeom prst="rect">
            <a:avLst/>
          </a:prstGeom>
        </p:spPr>
      </p:pic>
    </p:spTree>
    <p:extLst>
      <p:ext uri="{BB962C8B-B14F-4D97-AF65-F5344CB8AC3E}">
        <p14:creationId xmlns:p14="http://schemas.microsoft.com/office/powerpoint/2010/main" val="4183540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E16111-9B59-A8FB-D4A0-65A9A595AB32}"/>
              </a:ext>
            </a:extLst>
          </p:cNvPr>
          <p:cNvPicPr>
            <a:picLocks noChangeAspect="1"/>
          </p:cNvPicPr>
          <p:nvPr/>
        </p:nvPicPr>
        <p:blipFill>
          <a:blip r:embed="rId2"/>
          <a:stretch>
            <a:fillRect/>
          </a:stretch>
        </p:blipFill>
        <p:spPr>
          <a:xfrm>
            <a:off x="10248732" y="138194"/>
            <a:ext cx="1943268" cy="1779424"/>
          </a:xfrm>
          <a:prstGeom prst="rect">
            <a:avLst/>
          </a:prstGeom>
        </p:spPr>
      </p:pic>
      <p:sp>
        <p:nvSpPr>
          <p:cNvPr id="2" name="Title 1">
            <a:extLst>
              <a:ext uri="{FF2B5EF4-FFF2-40B4-BE49-F238E27FC236}">
                <a16:creationId xmlns:a16="http://schemas.microsoft.com/office/drawing/2014/main" id="{8760275D-882C-F303-3ACE-10A19902D1DC}"/>
              </a:ext>
            </a:extLst>
          </p:cNvPr>
          <p:cNvSpPr>
            <a:spLocks noGrp="1"/>
          </p:cNvSpPr>
          <p:nvPr>
            <p:ph type="title"/>
          </p:nvPr>
        </p:nvSpPr>
        <p:spPr/>
        <p:txBody>
          <a:bodyPr/>
          <a:lstStyle/>
          <a:p>
            <a:r>
              <a:rPr lang="en-US" dirty="0"/>
              <a:t>T</a:t>
            </a:r>
            <a:r>
              <a:rPr lang="en-SE" dirty="0" err="1"/>
              <a:t>ime</a:t>
            </a:r>
            <a:r>
              <a:rPr lang="en-SE" dirty="0"/>
              <a:t> synchronisation- really important</a:t>
            </a:r>
            <a:endParaRPr lang="en-US" dirty="0"/>
          </a:p>
        </p:txBody>
      </p:sp>
      <p:sp>
        <p:nvSpPr>
          <p:cNvPr id="3" name="Content Placeholder 2">
            <a:extLst>
              <a:ext uri="{FF2B5EF4-FFF2-40B4-BE49-F238E27FC236}">
                <a16:creationId xmlns:a16="http://schemas.microsoft.com/office/drawing/2014/main" id="{3A192C1A-D73A-C894-BBE2-92958AB9F30D}"/>
              </a:ext>
            </a:extLst>
          </p:cNvPr>
          <p:cNvSpPr>
            <a:spLocks noGrp="1"/>
          </p:cNvSpPr>
          <p:nvPr>
            <p:ph idx="1"/>
          </p:nvPr>
        </p:nvSpPr>
        <p:spPr>
          <a:xfrm>
            <a:off x="838200" y="1825625"/>
            <a:ext cx="7391400" cy="4351338"/>
          </a:xfrm>
        </p:spPr>
        <p:txBody>
          <a:bodyPr>
            <a:normAutofit lnSpcReduction="10000"/>
          </a:bodyPr>
          <a:lstStyle/>
          <a:p>
            <a:r>
              <a:rPr lang="en-SE" sz="3200" dirty="0"/>
              <a:t>When filming record </a:t>
            </a:r>
            <a:r>
              <a:rPr lang="en-SE" sz="3200" dirty="0">
                <a:hlinkClick r:id="rId3"/>
              </a:rPr>
              <a:t>UTC time </a:t>
            </a:r>
            <a:r>
              <a:rPr lang="en-SE" sz="3200" dirty="0"/>
              <a:t>for at least 5 seconds</a:t>
            </a:r>
          </a:p>
          <a:p>
            <a:r>
              <a:rPr lang="en-US" sz="3200" dirty="0"/>
              <a:t>F</a:t>
            </a:r>
            <a:r>
              <a:rPr lang="en-SE" sz="3200" dirty="0"/>
              <a:t>ix time difference between </a:t>
            </a:r>
            <a:r>
              <a:rPr lang="en-SE" sz="3200" dirty="0" err="1"/>
              <a:t>gopro</a:t>
            </a:r>
            <a:r>
              <a:rPr lang="en-SE" sz="3200" dirty="0"/>
              <a:t> time (if using labs) and vid</a:t>
            </a:r>
            <a:r>
              <a:rPr lang="en-US" sz="3200" dirty="0" err="1"/>
              <a:t>eo</a:t>
            </a:r>
            <a:r>
              <a:rPr lang="en-SE" sz="3200" dirty="0"/>
              <a:t> time (if using m</a:t>
            </a:r>
            <a:r>
              <a:rPr lang="en-US" sz="3200" dirty="0"/>
              <a:t>u</a:t>
            </a:r>
            <a:r>
              <a:rPr lang="en-SE" sz="3200" dirty="0" err="1"/>
              <a:t>ltiple</a:t>
            </a:r>
            <a:r>
              <a:rPr lang="en-SE" sz="3200" dirty="0"/>
              <a:t> videos)</a:t>
            </a:r>
          </a:p>
          <a:p>
            <a:r>
              <a:rPr lang="en-US" sz="3200" dirty="0"/>
              <a:t>F</a:t>
            </a:r>
            <a:r>
              <a:rPr lang="en-SE" sz="3200" dirty="0"/>
              <a:t>ix time difference between video and UTC</a:t>
            </a:r>
          </a:p>
          <a:p>
            <a:r>
              <a:rPr lang="en-US" sz="3200" dirty="0"/>
              <a:t>T</a:t>
            </a:r>
            <a:r>
              <a:rPr lang="en-SE" sz="3200" dirty="0"/>
              <a:t>rim second of start and finish of behaviours to improve precision</a:t>
            </a:r>
            <a:endParaRPr lang="en-US" sz="3200" dirty="0"/>
          </a:p>
        </p:txBody>
      </p:sp>
      <p:pic>
        <p:nvPicPr>
          <p:cNvPr id="5" name="Picture 4">
            <a:extLst>
              <a:ext uri="{FF2B5EF4-FFF2-40B4-BE49-F238E27FC236}">
                <a16:creationId xmlns:a16="http://schemas.microsoft.com/office/drawing/2014/main" id="{AC3D4821-FEB9-CB8D-B9B8-B4A2C7AE7E87}"/>
              </a:ext>
            </a:extLst>
          </p:cNvPr>
          <p:cNvPicPr>
            <a:picLocks noChangeAspect="1"/>
          </p:cNvPicPr>
          <p:nvPr/>
        </p:nvPicPr>
        <p:blipFill>
          <a:blip r:embed="rId4"/>
          <a:stretch>
            <a:fillRect/>
          </a:stretch>
        </p:blipFill>
        <p:spPr>
          <a:xfrm>
            <a:off x="8885625" y="1690688"/>
            <a:ext cx="2468175" cy="4721175"/>
          </a:xfrm>
          <a:prstGeom prst="rect">
            <a:avLst/>
          </a:prstGeom>
        </p:spPr>
      </p:pic>
    </p:spTree>
    <p:extLst>
      <p:ext uri="{BB962C8B-B14F-4D97-AF65-F5344CB8AC3E}">
        <p14:creationId xmlns:p14="http://schemas.microsoft.com/office/powerpoint/2010/main" val="247736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8539-5FAD-73E9-F23C-C9BE284EEA4F}"/>
              </a:ext>
            </a:extLst>
          </p:cNvPr>
          <p:cNvSpPr>
            <a:spLocks noGrp="1"/>
          </p:cNvSpPr>
          <p:nvPr>
            <p:ph type="title"/>
          </p:nvPr>
        </p:nvSpPr>
        <p:spPr/>
        <p:txBody>
          <a:bodyPr/>
          <a:lstStyle/>
          <a:p>
            <a:r>
              <a:rPr lang="en-SE" dirty="0"/>
              <a:t>Biologging trade-off’s</a:t>
            </a:r>
            <a:endParaRPr lang="en-US" dirty="0"/>
          </a:p>
        </p:txBody>
      </p:sp>
      <p:pic>
        <p:nvPicPr>
          <p:cNvPr id="24578" name="Picture 2" descr="scales - Wiktionary, the free dictionary">
            <a:extLst>
              <a:ext uri="{FF2B5EF4-FFF2-40B4-BE49-F238E27FC236}">
                <a16:creationId xmlns:a16="http://schemas.microsoft.com/office/drawing/2014/main" id="{419FBA4F-AA77-377F-D54E-ED5FC3212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020" y="1191936"/>
            <a:ext cx="5120780" cy="51207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2C08D97-E51E-C54C-1DB7-4FF212260A88}"/>
              </a:ext>
            </a:extLst>
          </p:cNvPr>
          <p:cNvSpPr>
            <a:spLocks noGrp="1"/>
          </p:cNvSpPr>
          <p:nvPr>
            <p:ph idx="1"/>
          </p:nvPr>
        </p:nvSpPr>
        <p:spPr>
          <a:xfrm>
            <a:off x="838200" y="2030127"/>
            <a:ext cx="4085751" cy="4351338"/>
          </a:xfrm>
        </p:spPr>
        <p:txBody>
          <a:bodyPr/>
          <a:lstStyle/>
          <a:p>
            <a:r>
              <a:rPr lang="en-SE" dirty="0"/>
              <a:t>Resolution </a:t>
            </a:r>
          </a:p>
          <a:p>
            <a:r>
              <a:rPr lang="en-SE" dirty="0"/>
              <a:t>Battery &amp; memory</a:t>
            </a:r>
          </a:p>
          <a:p>
            <a:r>
              <a:rPr lang="en-US" dirty="0"/>
              <a:t>D</a:t>
            </a:r>
            <a:r>
              <a:rPr lang="en-SE" dirty="0" err="1"/>
              <a:t>eployment</a:t>
            </a:r>
            <a:r>
              <a:rPr lang="en-SE" dirty="0"/>
              <a:t> duration (frequency of handling)</a:t>
            </a:r>
          </a:p>
          <a:p>
            <a:r>
              <a:rPr lang="en-SE" dirty="0"/>
              <a:t>Attachment methods</a:t>
            </a:r>
          </a:p>
          <a:p>
            <a:r>
              <a:rPr lang="en-SE" dirty="0"/>
              <a:t>Animal welfare</a:t>
            </a:r>
          </a:p>
          <a:p>
            <a:endParaRPr lang="en-US" dirty="0"/>
          </a:p>
        </p:txBody>
      </p:sp>
      <p:sp>
        <p:nvSpPr>
          <p:cNvPr id="5" name="Rectangle 4">
            <a:extLst>
              <a:ext uri="{FF2B5EF4-FFF2-40B4-BE49-F238E27FC236}">
                <a16:creationId xmlns:a16="http://schemas.microsoft.com/office/drawing/2014/main" id="{928D8626-3327-8B3C-9BDF-AE1DFA9A1202}"/>
              </a:ext>
            </a:extLst>
          </p:cNvPr>
          <p:cNvSpPr/>
          <p:nvPr/>
        </p:nvSpPr>
        <p:spPr>
          <a:xfrm>
            <a:off x="0" y="1421986"/>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83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AC41E3-3282-0470-F2CC-62637507B81D}"/>
              </a:ext>
            </a:extLst>
          </p:cNvPr>
          <p:cNvPicPr>
            <a:picLocks noChangeAspect="1"/>
          </p:cNvPicPr>
          <p:nvPr/>
        </p:nvPicPr>
        <p:blipFill>
          <a:blip r:embed="rId3"/>
          <a:srcRect r="23151" b="39603"/>
          <a:stretch/>
        </p:blipFill>
        <p:spPr>
          <a:xfrm>
            <a:off x="216310" y="0"/>
            <a:ext cx="4579165" cy="1455174"/>
          </a:xfrm>
          <a:prstGeom prst="rect">
            <a:avLst/>
          </a:prstGeom>
        </p:spPr>
      </p:pic>
      <p:sp>
        <p:nvSpPr>
          <p:cNvPr id="2" name="Title 1">
            <a:extLst>
              <a:ext uri="{FF2B5EF4-FFF2-40B4-BE49-F238E27FC236}">
                <a16:creationId xmlns:a16="http://schemas.microsoft.com/office/drawing/2014/main" id="{AEC75425-A6C5-6D11-CFA9-690A29F607E8}"/>
              </a:ext>
            </a:extLst>
          </p:cNvPr>
          <p:cNvSpPr>
            <a:spLocks noGrp="1"/>
          </p:cNvSpPr>
          <p:nvPr>
            <p:ph type="title"/>
          </p:nvPr>
        </p:nvSpPr>
        <p:spPr>
          <a:xfrm>
            <a:off x="1988575" y="-42018"/>
            <a:ext cx="10515600" cy="1325563"/>
          </a:xfrm>
        </p:spPr>
        <p:txBody>
          <a:bodyPr/>
          <a:lstStyle/>
          <a:p>
            <a:r>
              <a:rPr lang="en-SE" dirty="0"/>
              <a:t>BORIS </a:t>
            </a:r>
            <a:r>
              <a:rPr lang="en-US" dirty="0">
                <a:hlinkClick r:id="rId4"/>
              </a:rPr>
              <a:t>https://www.boris.unito.it/</a:t>
            </a:r>
            <a:r>
              <a:rPr lang="en-SE" dirty="0"/>
              <a:t> </a:t>
            </a:r>
            <a:endParaRPr lang="en-US" dirty="0"/>
          </a:p>
        </p:txBody>
      </p:sp>
      <p:sp>
        <p:nvSpPr>
          <p:cNvPr id="3" name="Content Placeholder 2">
            <a:extLst>
              <a:ext uri="{FF2B5EF4-FFF2-40B4-BE49-F238E27FC236}">
                <a16:creationId xmlns:a16="http://schemas.microsoft.com/office/drawing/2014/main" id="{4D0306EB-07AF-89BD-A46C-362B7741EB37}"/>
              </a:ext>
            </a:extLst>
          </p:cNvPr>
          <p:cNvSpPr>
            <a:spLocks noGrp="1"/>
          </p:cNvSpPr>
          <p:nvPr>
            <p:ph idx="1"/>
          </p:nvPr>
        </p:nvSpPr>
        <p:spPr>
          <a:xfrm>
            <a:off x="549185" y="1639735"/>
            <a:ext cx="7042852" cy="4565343"/>
          </a:xfrm>
        </p:spPr>
        <p:txBody>
          <a:bodyPr>
            <a:normAutofit fontScale="85000" lnSpcReduction="10000"/>
          </a:bodyPr>
          <a:lstStyle/>
          <a:p>
            <a:r>
              <a:rPr lang="en-SE" sz="3200" dirty="0"/>
              <a:t>The best software I have found! A</a:t>
            </a:r>
            <a:r>
              <a:rPr lang="en-US" sz="3200" dirty="0" err="1"/>
              <a:t>i</a:t>
            </a:r>
            <a:r>
              <a:rPr lang="en-SE" sz="3200" dirty="0"/>
              <a:t>ds reproducibility. </a:t>
            </a:r>
          </a:p>
          <a:p>
            <a:r>
              <a:rPr lang="en-SE" sz="3200" dirty="0"/>
              <a:t>Create ethogram for multiple individuals </a:t>
            </a:r>
            <a:r>
              <a:rPr lang="en-SE" sz="3200" dirty="0" err="1"/>
              <a:t>simultan</a:t>
            </a:r>
            <a:r>
              <a:rPr lang="en-US" sz="3200" dirty="0"/>
              <a:t>e</a:t>
            </a:r>
            <a:r>
              <a:rPr lang="en-SE" sz="3200" dirty="0" err="1"/>
              <a:t>ously</a:t>
            </a:r>
            <a:r>
              <a:rPr lang="en-SE" sz="3200" dirty="0"/>
              <a:t>.</a:t>
            </a:r>
          </a:p>
          <a:p>
            <a:r>
              <a:rPr lang="en-SE" sz="3200" dirty="0"/>
              <a:t>Can be used for live videos or recordings</a:t>
            </a:r>
          </a:p>
          <a:p>
            <a:r>
              <a:rPr lang="en-SE" sz="3200" dirty="0"/>
              <a:t>Can have ethogram output in </a:t>
            </a:r>
            <a:r>
              <a:rPr lang="en-SE" sz="3200" dirty="0" err="1"/>
              <a:t>POSIXct</a:t>
            </a:r>
            <a:r>
              <a:rPr lang="en-SE" sz="3200" dirty="0"/>
              <a:t> or seconds (doesn’t matter, just changes code)</a:t>
            </a:r>
          </a:p>
          <a:p>
            <a:r>
              <a:rPr lang="en-SE" sz="3200" dirty="0"/>
              <a:t>Behaviours can be state or points</a:t>
            </a:r>
          </a:p>
          <a:p>
            <a:r>
              <a:rPr lang="en-SE" sz="3200" dirty="0"/>
              <a:t>I use point for time synchronisation and states for behaviours</a:t>
            </a:r>
          </a:p>
          <a:p>
            <a:r>
              <a:rPr lang="en-US" sz="3200" dirty="0"/>
              <a:t>M</a:t>
            </a:r>
            <a:r>
              <a:rPr lang="en-SE" sz="3200" dirty="0" err="1"/>
              <a:t>ake</a:t>
            </a:r>
            <a:r>
              <a:rPr lang="en-SE" sz="3200" dirty="0"/>
              <a:t> sure to regularly save </a:t>
            </a:r>
          </a:p>
          <a:p>
            <a:endParaRPr lang="en-SE" dirty="0"/>
          </a:p>
          <a:p>
            <a:endParaRPr lang="en-SE" dirty="0"/>
          </a:p>
          <a:p>
            <a:endParaRPr lang="en-SE" dirty="0"/>
          </a:p>
        </p:txBody>
      </p:sp>
      <p:pic>
        <p:nvPicPr>
          <p:cNvPr id="1026" name="Picture 2" descr="Animals Observing Stock Illustrations – 1,597 Animals Observing Stock  Illustrations, Vectors &amp; Clipart - Dreamstime">
            <a:extLst>
              <a:ext uri="{FF2B5EF4-FFF2-40B4-BE49-F238E27FC236}">
                <a16:creationId xmlns:a16="http://schemas.microsoft.com/office/drawing/2014/main" id="{CC9AFC37-CC22-248D-7D1A-219F0E2CD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3899" y="2387745"/>
            <a:ext cx="4084276" cy="272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8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6DCB5-BD80-1F02-FA68-7310BCB7B2E3}"/>
              </a:ext>
            </a:extLst>
          </p:cNvPr>
          <p:cNvPicPr>
            <a:picLocks noChangeAspect="1"/>
          </p:cNvPicPr>
          <p:nvPr/>
        </p:nvPicPr>
        <p:blipFill>
          <a:blip r:embed="rId2"/>
          <a:stretch>
            <a:fillRect/>
          </a:stretch>
        </p:blipFill>
        <p:spPr>
          <a:xfrm>
            <a:off x="66129" y="1557244"/>
            <a:ext cx="6029871" cy="3265965"/>
          </a:xfrm>
          <a:prstGeom prst="rect">
            <a:avLst/>
          </a:prstGeom>
        </p:spPr>
      </p:pic>
      <p:pic>
        <p:nvPicPr>
          <p:cNvPr id="7" name="Picture 6">
            <a:extLst>
              <a:ext uri="{FF2B5EF4-FFF2-40B4-BE49-F238E27FC236}">
                <a16:creationId xmlns:a16="http://schemas.microsoft.com/office/drawing/2014/main" id="{1D4BFBF4-FD4F-206B-7061-DC1D075F79CF}"/>
              </a:ext>
            </a:extLst>
          </p:cNvPr>
          <p:cNvPicPr>
            <a:picLocks noChangeAspect="1"/>
          </p:cNvPicPr>
          <p:nvPr/>
        </p:nvPicPr>
        <p:blipFill>
          <a:blip r:embed="rId3"/>
          <a:stretch>
            <a:fillRect/>
          </a:stretch>
        </p:blipFill>
        <p:spPr>
          <a:xfrm>
            <a:off x="6662057" y="1557244"/>
            <a:ext cx="5136321" cy="3123772"/>
          </a:xfrm>
          <a:prstGeom prst="rect">
            <a:avLst/>
          </a:prstGeom>
        </p:spPr>
      </p:pic>
      <p:sp>
        <p:nvSpPr>
          <p:cNvPr id="8" name="TextBox 7">
            <a:extLst>
              <a:ext uri="{FF2B5EF4-FFF2-40B4-BE49-F238E27FC236}">
                <a16:creationId xmlns:a16="http://schemas.microsoft.com/office/drawing/2014/main" id="{221B0BBB-1FBC-2B67-F73B-40E02F367ADB}"/>
              </a:ext>
            </a:extLst>
          </p:cNvPr>
          <p:cNvSpPr txBox="1"/>
          <p:nvPr/>
        </p:nvSpPr>
        <p:spPr>
          <a:xfrm>
            <a:off x="2154913" y="753626"/>
            <a:ext cx="1852302" cy="523220"/>
          </a:xfrm>
          <a:prstGeom prst="rect">
            <a:avLst/>
          </a:prstGeom>
          <a:noFill/>
        </p:spPr>
        <p:txBody>
          <a:bodyPr wrap="none" rtlCol="0">
            <a:spAutoFit/>
          </a:bodyPr>
          <a:lstStyle/>
          <a:p>
            <a:r>
              <a:rPr lang="en-SE" sz="2800" dirty="0"/>
              <a:t>Ethograms</a:t>
            </a:r>
            <a:endParaRPr lang="en-US" sz="2800" dirty="0"/>
          </a:p>
        </p:txBody>
      </p:sp>
      <p:sp>
        <p:nvSpPr>
          <p:cNvPr id="9" name="TextBox 8">
            <a:extLst>
              <a:ext uri="{FF2B5EF4-FFF2-40B4-BE49-F238E27FC236}">
                <a16:creationId xmlns:a16="http://schemas.microsoft.com/office/drawing/2014/main" id="{B6C3D31B-E160-4152-FC48-91AE91E9CBF0}"/>
              </a:ext>
            </a:extLst>
          </p:cNvPr>
          <p:cNvSpPr txBox="1"/>
          <p:nvPr/>
        </p:nvSpPr>
        <p:spPr>
          <a:xfrm>
            <a:off x="7868754" y="779665"/>
            <a:ext cx="2722925" cy="523220"/>
          </a:xfrm>
          <a:prstGeom prst="rect">
            <a:avLst/>
          </a:prstGeom>
          <a:noFill/>
        </p:spPr>
        <p:txBody>
          <a:bodyPr wrap="none" rtlCol="0">
            <a:spAutoFit/>
          </a:bodyPr>
          <a:lstStyle/>
          <a:p>
            <a:r>
              <a:rPr lang="en-SE" sz="2800" dirty="0"/>
              <a:t>Exclusion matrix</a:t>
            </a:r>
            <a:endParaRPr lang="en-US" sz="2800" dirty="0"/>
          </a:p>
        </p:txBody>
      </p:sp>
    </p:spTree>
    <p:extLst>
      <p:ext uri="{BB962C8B-B14F-4D97-AF65-F5344CB8AC3E}">
        <p14:creationId xmlns:p14="http://schemas.microsoft.com/office/powerpoint/2010/main" val="1403508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4F4B-4458-993F-BDE8-E74914FD91F3}"/>
              </a:ext>
            </a:extLst>
          </p:cNvPr>
          <p:cNvSpPr>
            <a:spLocks noGrp="1"/>
          </p:cNvSpPr>
          <p:nvPr>
            <p:ph type="title"/>
          </p:nvPr>
        </p:nvSpPr>
        <p:spPr/>
        <p:txBody>
          <a:bodyPr/>
          <a:lstStyle/>
          <a:p>
            <a:r>
              <a:rPr lang="en-SE" dirty="0"/>
              <a:t>Quick analysis of data</a:t>
            </a:r>
            <a:br>
              <a:rPr lang="en-US" dirty="0"/>
            </a:br>
            <a:endParaRPr lang="en-US" dirty="0"/>
          </a:p>
        </p:txBody>
      </p:sp>
      <p:pic>
        <p:nvPicPr>
          <p:cNvPr id="5" name="Picture 4">
            <a:extLst>
              <a:ext uri="{FF2B5EF4-FFF2-40B4-BE49-F238E27FC236}">
                <a16:creationId xmlns:a16="http://schemas.microsoft.com/office/drawing/2014/main" id="{8DDAA356-5689-BCB7-8D8A-76724F3D0B63}"/>
              </a:ext>
            </a:extLst>
          </p:cNvPr>
          <p:cNvPicPr>
            <a:picLocks noChangeAspect="1"/>
          </p:cNvPicPr>
          <p:nvPr/>
        </p:nvPicPr>
        <p:blipFill>
          <a:blip r:embed="rId2"/>
          <a:stretch>
            <a:fillRect/>
          </a:stretch>
        </p:blipFill>
        <p:spPr>
          <a:xfrm>
            <a:off x="678166" y="1027906"/>
            <a:ext cx="7110076" cy="2682472"/>
          </a:xfrm>
          <a:prstGeom prst="rect">
            <a:avLst/>
          </a:prstGeom>
        </p:spPr>
      </p:pic>
      <p:pic>
        <p:nvPicPr>
          <p:cNvPr id="7" name="Picture 6">
            <a:extLst>
              <a:ext uri="{FF2B5EF4-FFF2-40B4-BE49-F238E27FC236}">
                <a16:creationId xmlns:a16="http://schemas.microsoft.com/office/drawing/2014/main" id="{CB3033C8-AD3C-3D60-F376-86D3166CC66D}"/>
              </a:ext>
            </a:extLst>
          </p:cNvPr>
          <p:cNvPicPr>
            <a:picLocks noChangeAspect="1"/>
          </p:cNvPicPr>
          <p:nvPr/>
        </p:nvPicPr>
        <p:blipFill>
          <a:blip r:embed="rId3"/>
          <a:stretch>
            <a:fillRect/>
          </a:stretch>
        </p:blipFill>
        <p:spPr>
          <a:xfrm>
            <a:off x="932704" y="3536751"/>
            <a:ext cx="6318057" cy="3103607"/>
          </a:xfrm>
          <a:prstGeom prst="rect">
            <a:avLst/>
          </a:prstGeom>
        </p:spPr>
      </p:pic>
      <p:pic>
        <p:nvPicPr>
          <p:cNvPr id="9" name="Picture 8">
            <a:extLst>
              <a:ext uri="{FF2B5EF4-FFF2-40B4-BE49-F238E27FC236}">
                <a16:creationId xmlns:a16="http://schemas.microsoft.com/office/drawing/2014/main" id="{BE737203-CDE7-2F6A-B4CA-B22D23A24131}"/>
              </a:ext>
            </a:extLst>
          </p:cNvPr>
          <p:cNvPicPr>
            <a:picLocks noChangeAspect="1"/>
          </p:cNvPicPr>
          <p:nvPr/>
        </p:nvPicPr>
        <p:blipFill>
          <a:blip r:embed="rId4"/>
          <a:stretch>
            <a:fillRect/>
          </a:stretch>
        </p:blipFill>
        <p:spPr>
          <a:xfrm>
            <a:off x="7948276" y="1381224"/>
            <a:ext cx="3776000" cy="5019784"/>
          </a:xfrm>
          <a:prstGeom prst="rect">
            <a:avLst/>
          </a:prstGeom>
        </p:spPr>
      </p:pic>
    </p:spTree>
    <p:extLst>
      <p:ext uri="{BB962C8B-B14F-4D97-AF65-F5344CB8AC3E}">
        <p14:creationId xmlns:p14="http://schemas.microsoft.com/office/powerpoint/2010/main" val="1429042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BCC5EA-5020-F1FA-1D3E-1CF2DC6F3EA0}"/>
              </a:ext>
            </a:extLst>
          </p:cNvPr>
          <p:cNvPicPr>
            <a:picLocks noChangeAspect="1"/>
          </p:cNvPicPr>
          <p:nvPr/>
        </p:nvPicPr>
        <p:blipFill>
          <a:blip r:embed="rId2"/>
          <a:stretch>
            <a:fillRect/>
          </a:stretch>
        </p:blipFill>
        <p:spPr>
          <a:xfrm>
            <a:off x="0" y="1027906"/>
            <a:ext cx="6035563" cy="5570703"/>
          </a:xfrm>
          <a:prstGeom prst="rect">
            <a:avLst/>
          </a:prstGeom>
        </p:spPr>
      </p:pic>
      <p:pic>
        <p:nvPicPr>
          <p:cNvPr id="7" name="Picture 6">
            <a:extLst>
              <a:ext uri="{FF2B5EF4-FFF2-40B4-BE49-F238E27FC236}">
                <a16:creationId xmlns:a16="http://schemas.microsoft.com/office/drawing/2014/main" id="{86C81650-DD33-8924-4516-27178E61489B}"/>
              </a:ext>
            </a:extLst>
          </p:cNvPr>
          <p:cNvPicPr>
            <a:picLocks noChangeAspect="1"/>
          </p:cNvPicPr>
          <p:nvPr/>
        </p:nvPicPr>
        <p:blipFill>
          <a:blip r:embed="rId3"/>
          <a:stretch>
            <a:fillRect/>
          </a:stretch>
        </p:blipFill>
        <p:spPr>
          <a:xfrm>
            <a:off x="6035563" y="1124391"/>
            <a:ext cx="6163323" cy="2497556"/>
          </a:xfrm>
          <a:prstGeom prst="rect">
            <a:avLst/>
          </a:prstGeom>
        </p:spPr>
      </p:pic>
      <p:sp>
        <p:nvSpPr>
          <p:cNvPr id="8" name="TextBox 7">
            <a:extLst>
              <a:ext uri="{FF2B5EF4-FFF2-40B4-BE49-F238E27FC236}">
                <a16:creationId xmlns:a16="http://schemas.microsoft.com/office/drawing/2014/main" id="{7FE0ED29-E39F-CEEA-CAD5-A40586324C04}"/>
              </a:ext>
            </a:extLst>
          </p:cNvPr>
          <p:cNvSpPr txBox="1"/>
          <p:nvPr/>
        </p:nvSpPr>
        <p:spPr>
          <a:xfrm>
            <a:off x="9117224" y="6413943"/>
            <a:ext cx="2782557" cy="369332"/>
          </a:xfrm>
          <a:prstGeom prst="rect">
            <a:avLst/>
          </a:prstGeom>
          <a:noFill/>
        </p:spPr>
        <p:txBody>
          <a:bodyPr wrap="none" rtlCol="0">
            <a:spAutoFit/>
          </a:bodyPr>
          <a:lstStyle/>
          <a:p>
            <a:r>
              <a:rPr lang="en-SE" dirty="0"/>
              <a:t>Harvey-Carroll et al., 2024</a:t>
            </a:r>
            <a:endParaRPr lang="en-US" dirty="0"/>
          </a:p>
        </p:txBody>
      </p:sp>
      <p:pic>
        <p:nvPicPr>
          <p:cNvPr id="10" name="Picture 9">
            <a:extLst>
              <a:ext uri="{FF2B5EF4-FFF2-40B4-BE49-F238E27FC236}">
                <a16:creationId xmlns:a16="http://schemas.microsoft.com/office/drawing/2014/main" id="{9A7C16BB-9C7F-A1C3-9518-3C0AFA5B2C71}"/>
              </a:ext>
            </a:extLst>
          </p:cNvPr>
          <p:cNvPicPr>
            <a:picLocks noChangeAspect="1"/>
          </p:cNvPicPr>
          <p:nvPr/>
        </p:nvPicPr>
        <p:blipFill>
          <a:blip r:embed="rId4"/>
          <a:stretch>
            <a:fillRect/>
          </a:stretch>
        </p:blipFill>
        <p:spPr>
          <a:xfrm>
            <a:off x="6297561" y="3790544"/>
            <a:ext cx="5639326" cy="2623399"/>
          </a:xfrm>
          <a:prstGeom prst="rect">
            <a:avLst/>
          </a:prstGeom>
        </p:spPr>
      </p:pic>
      <p:sp>
        <p:nvSpPr>
          <p:cNvPr id="2" name="TextBox 1">
            <a:extLst>
              <a:ext uri="{FF2B5EF4-FFF2-40B4-BE49-F238E27FC236}">
                <a16:creationId xmlns:a16="http://schemas.microsoft.com/office/drawing/2014/main" id="{B17A1F52-A0A9-588D-5D70-B8D675B06D1C}"/>
              </a:ext>
            </a:extLst>
          </p:cNvPr>
          <p:cNvSpPr txBox="1"/>
          <p:nvPr/>
        </p:nvSpPr>
        <p:spPr>
          <a:xfrm>
            <a:off x="4513277" y="89868"/>
            <a:ext cx="2639184" cy="769441"/>
          </a:xfrm>
          <a:prstGeom prst="rect">
            <a:avLst/>
          </a:prstGeom>
          <a:noFill/>
        </p:spPr>
        <p:txBody>
          <a:bodyPr wrap="none" rtlCol="0">
            <a:spAutoFit/>
          </a:bodyPr>
          <a:lstStyle/>
          <a:p>
            <a:r>
              <a:rPr lang="en-SE" sz="4400" dirty="0"/>
              <a:t>End result</a:t>
            </a:r>
            <a:endParaRPr lang="en-US" sz="4400" dirty="0"/>
          </a:p>
        </p:txBody>
      </p:sp>
      <p:pic>
        <p:nvPicPr>
          <p:cNvPr id="3" name="Picture 4" descr="A Surprising Encounter | Wild View">
            <a:extLst>
              <a:ext uri="{FF2B5EF4-FFF2-40B4-BE49-F238E27FC236}">
                <a16:creationId xmlns:a16="http://schemas.microsoft.com/office/drawing/2014/main" id="{D926F4D9-2659-B0EC-A2E9-DF767C223A5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4948" r="90000">
                        <a14:foregroundMark x1="54948" y1="31846" x2="50619" y2="34308"/>
                        <a14:foregroundMark x1="5155" y1="72308" x2="10722" y2="68000"/>
                        <a14:foregroundMark x1="4948" y1="71692" x2="5567" y2="71385"/>
                      </a14:backgroundRemoval>
                    </a14:imgEffect>
                  </a14:imgLayer>
                </a14:imgProps>
              </a:ext>
              <a:ext uri="{28A0092B-C50C-407E-A947-70E740481C1C}">
                <a14:useLocalDpi xmlns:a14="http://schemas.microsoft.com/office/drawing/2010/main" val="0"/>
              </a:ext>
            </a:extLst>
          </a:blip>
          <a:srcRect/>
          <a:stretch>
            <a:fillRect/>
          </a:stretch>
        </p:blipFill>
        <p:spPr bwMode="auto">
          <a:xfrm>
            <a:off x="7055070" y="-295803"/>
            <a:ext cx="1921574" cy="128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65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7A4B-99C0-030B-FDB1-2B31C9B1D937}"/>
              </a:ext>
            </a:extLst>
          </p:cNvPr>
          <p:cNvSpPr>
            <a:spLocks noGrp="1"/>
          </p:cNvSpPr>
          <p:nvPr>
            <p:ph type="title"/>
          </p:nvPr>
        </p:nvSpPr>
        <p:spPr/>
        <p:txBody>
          <a:bodyPr/>
          <a:lstStyle/>
          <a:p>
            <a:pPr algn="ctr"/>
            <a:r>
              <a:rPr lang="en-SE" dirty="0"/>
              <a:t>Any interaction with animals has negative effects.</a:t>
            </a:r>
            <a:endParaRPr lang="en-US" dirty="0"/>
          </a:p>
        </p:txBody>
      </p:sp>
      <p:grpSp>
        <p:nvGrpSpPr>
          <p:cNvPr id="4" name="Group 3">
            <a:extLst>
              <a:ext uri="{FF2B5EF4-FFF2-40B4-BE49-F238E27FC236}">
                <a16:creationId xmlns:a16="http://schemas.microsoft.com/office/drawing/2014/main" id="{DC09D0DB-7B01-B8DD-F44A-77E646769E2F}"/>
              </a:ext>
            </a:extLst>
          </p:cNvPr>
          <p:cNvGrpSpPr/>
          <p:nvPr/>
        </p:nvGrpSpPr>
        <p:grpSpPr>
          <a:xfrm>
            <a:off x="4833191" y="2313295"/>
            <a:ext cx="7358809" cy="3482323"/>
            <a:chOff x="5285064" y="1263880"/>
            <a:chExt cx="4047175" cy="1714211"/>
          </a:xfrm>
        </p:grpSpPr>
        <p:pic>
          <p:nvPicPr>
            <p:cNvPr id="40962" name="Picture 2" descr="Details are in the caption following the image">
              <a:extLst>
                <a:ext uri="{FF2B5EF4-FFF2-40B4-BE49-F238E27FC236}">
                  <a16:creationId xmlns:a16="http://schemas.microsoft.com/office/drawing/2014/main" id="{9E5393EE-62B8-8D88-D769-01BC9E435F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940"/>
            <a:stretch/>
          </p:blipFill>
          <p:spPr bwMode="auto">
            <a:xfrm>
              <a:off x="5293453" y="1263880"/>
              <a:ext cx="3960215" cy="1521266"/>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Details are in the caption following the image">
              <a:extLst>
                <a:ext uri="{FF2B5EF4-FFF2-40B4-BE49-F238E27FC236}">
                  <a16:creationId xmlns:a16="http://schemas.microsoft.com/office/drawing/2014/main" id="{CE35815B-3F17-2D82-54F8-6EF0E7A514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469"/>
            <a:stretch/>
          </p:blipFill>
          <p:spPr bwMode="auto">
            <a:xfrm>
              <a:off x="5285064" y="2701256"/>
              <a:ext cx="4047175" cy="276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ABA49E78-FF7F-645B-E9E0-451D158AEFB9}"/>
              </a:ext>
            </a:extLst>
          </p:cNvPr>
          <p:cNvSpPr txBox="1"/>
          <p:nvPr/>
        </p:nvSpPr>
        <p:spPr>
          <a:xfrm>
            <a:off x="8741633" y="6406006"/>
            <a:ext cx="4674198" cy="369332"/>
          </a:xfrm>
          <a:prstGeom prst="rect">
            <a:avLst/>
          </a:prstGeom>
          <a:noFill/>
        </p:spPr>
        <p:txBody>
          <a:bodyPr wrap="square">
            <a:spAutoFit/>
          </a:bodyPr>
          <a:lstStyle/>
          <a:p>
            <a:r>
              <a:rPr lang="en-US" dirty="0"/>
              <a:t>P</a:t>
            </a:r>
            <a:r>
              <a:rPr lang="en-SE" dirty="0" err="1"/>
              <a:t>ortugal</a:t>
            </a:r>
            <a:r>
              <a:rPr lang="en-SE" dirty="0"/>
              <a:t> and White 2018</a:t>
            </a:r>
            <a:endParaRPr lang="en-US" dirty="0"/>
          </a:p>
        </p:txBody>
      </p:sp>
      <p:sp>
        <p:nvSpPr>
          <p:cNvPr id="7" name="Content Placeholder 2">
            <a:extLst>
              <a:ext uri="{FF2B5EF4-FFF2-40B4-BE49-F238E27FC236}">
                <a16:creationId xmlns:a16="http://schemas.microsoft.com/office/drawing/2014/main" id="{9D751136-1BE0-7DB4-060D-60C2FA64A9D2}"/>
              </a:ext>
            </a:extLst>
          </p:cNvPr>
          <p:cNvSpPr>
            <a:spLocks noGrp="1"/>
          </p:cNvSpPr>
          <p:nvPr>
            <p:ph idx="1"/>
          </p:nvPr>
        </p:nvSpPr>
        <p:spPr>
          <a:xfrm>
            <a:off x="320535" y="2398193"/>
            <a:ext cx="4745646" cy="3192709"/>
          </a:xfrm>
        </p:spPr>
        <p:txBody>
          <a:bodyPr/>
          <a:lstStyle/>
          <a:p>
            <a:r>
              <a:rPr lang="en-SE" dirty="0"/>
              <a:t>Guidance for device mass (3%)</a:t>
            </a:r>
          </a:p>
          <a:p>
            <a:r>
              <a:rPr lang="en-SE" dirty="0"/>
              <a:t>Size shape considerations</a:t>
            </a:r>
          </a:p>
          <a:p>
            <a:r>
              <a:rPr lang="en-SE" dirty="0"/>
              <a:t>Internal vs external attachment</a:t>
            </a:r>
            <a:endParaRPr lang="en-US" dirty="0"/>
          </a:p>
        </p:txBody>
      </p:sp>
    </p:spTree>
    <p:extLst>
      <p:ext uri="{BB962C8B-B14F-4D97-AF65-F5344CB8AC3E}">
        <p14:creationId xmlns:p14="http://schemas.microsoft.com/office/powerpoint/2010/main" val="3597636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4B1B321-9E25-8C75-491F-940DE6B28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28" y="1694620"/>
            <a:ext cx="7182273" cy="4186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3EBB00-0597-A35A-378F-DBBE375C9F38}"/>
              </a:ext>
            </a:extLst>
          </p:cNvPr>
          <p:cNvSpPr txBox="1"/>
          <p:nvPr/>
        </p:nvSpPr>
        <p:spPr>
          <a:xfrm>
            <a:off x="7578055" y="1943361"/>
            <a:ext cx="4248185" cy="3453702"/>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SE" sz="2800" dirty="0">
                <a:sym typeface="Calibri"/>
              </a:rPr>
              <a:t>3% increasingly arbitrary</a:t>
            </a:r>
            <a:endParaRPr lang="en-US" sz="2800" dirty="0">
              <a:sym typeface="Calibri"/>
            </a:endParaRPr>
          </a:p>
          <a:p>
            <a:pPr>
              <a:lnSpc>
                <a:spcPct val="90000"/>
              </a:lnSpc>
              <a:spcBef>
                <a:spcPts val="1000"/>
              </a:spcBef>
            </a:pPr>
            <a:endParaRPr lang="en-SE" sz="2800" dirty="0"/>
          </a:p>
          <a:p>
            <a:pPr marL="228600" indent="-228600">
              <a:lnSpc>
                <a:spcPct val="90000"/>
              </a:lnSpc>
              <a:spcBef>
                <a:spcPts val="1000"/>
              </a:spcBef>
              <a:buFont typeface="Arial" panose="020B0604020202020204" pitchFamily="34" charset="0"/>
              <a:buChar char="•"/>
            </a:pPr>
            <a:r>
              <a:rPr lang="en-SE" sz="2800" dirty="0"/>
              <a:t>D</a:t>
            </a:r>
            <a:r>
              <a:rPr lang="en-GB" sz="2800" dirty="0" err="1"/>
              <a:t>evices</a:t>
            </a:r>
            <a:r>
              <a:rPr lang="en-GB" sz="2800" dirty="0"/>
              <a:t> below 3% of a hunting cheetah’s (Acinonyx jubatus) mass exerted forces up to 54% of the cheetah’s weight during hunting</a:t>
            </a:r>
            <a:endParaRPr lang="en-US" sz="2800" dirty="0"/>
          </a:p>
        </p:txBody>
      </p:sp>
      <p:sp>
        <p:nvSpPr>
          <p:cNvPr id="8" name="TextBox 7">
            <a:extLst>
              <a:ext uri="{FF2B5EF4-FFF2-40B4-BE49-F238E27FC236}">
                <a16:creationId xmlns:a16="http://schemas.microsoft.com/office/drawing/2014/main" id="{7F79E5D1-502A-03B3-43A6-4259627F3199}"/>
              </a:ext>
            </a:extLst>
          </p:cNvPr>
          <p:cNvSpPr txBox="1"/>
          <p:nvPr/>
        </p:nvSpPr>
        <p:spPr>
          <a:xfrm>
            <a:off x="8595361" y="6488668"/>
            <a:ext cx="6217920" cy="369332"/>
          </a:xfrm>
          <a:prstGeom prst="rect">
            <a:avLst/>
          </a:prstGeom>
          <a:noFill/>
        </p:spPr>
        <p:txBody>
          <a:bodyPr wrap="square">
            <a:spAutoFit/>
          </a:bodyPr>
          <a:lstStyle/>
          <a:p>
            <a:r>
              <a:rPr lang="en-GB" sz="1800" dirty="0"/>
              <a:t>(</a:t>
            </a:r>
            <a:r>
              <a:rPr lang="en-US" dirty="0"/>
              <a:t>M</a:t>
            </a:r>
            <a:r>
              <a:rPr lang="en-SE" dirty="0" err="1"/>
              <a:t>cintyre</a:t>
            </a:r>
            <a:r>
              <a:rPr lang="en-SE" dirty="0"/>
              <a:t> 2015; </a:t>
            </a:r>
            <a:r>
              <a:rPr lang="en-GB" sz="1800" dirty="0"/>
              <a:t>Wilson et al. 2021) </a:t>
            </a:r>
            <a:endParaRPr lang="en-US" dirty="0"/>
          </a:p>
        </p:txBody>
      </p:sp>
      <p:sp>
        <p:nvSpPr>
          <p:cNvPr id="9" name="Title 1">
            <a:extLst>
              <a:ext uri="{FF2B5EF4-FFF2-40B4-BE49-F238E27FC236}">
                <a16:creationId xmlns:a16="http://schemas.microsoft.com/office/drawing/2014/main" id="{39DD4C95-3E51-2740-92CF-472DD0C204DD}"/>
              </a:ext>
            </a:extLst>
          </p:cNvPr>
          <p:cNvSpPr txBox="1">
            <a:spLocks/>
          </p:cNvSpPr>
          <p:nvPr/>
        </p:nvSpPr>
        <p:spPr>
          <a:xfrm>
            <a:off x="540291" y="36905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ym typeface="Calibri"/>
            </a:endParaRPr>
          </a:p>
        </p:txBody>
      </p:sp>
      <p:sp>
        <p:nvSpPr>
          <p:cNvPr id="11" name="Title 1">
            <a:extLst>
              <a:ext uri="{FF2B5EF4-FFF2-40B4-BE49-F238E27FC236}">
                <a16:creationId xmlns:a16="http://schemas.microsoft.com/office/drawing/2014/main" id="{7D81A56C-E1F4-6654-8A65-976121110F8E}"/>
              </a:ext>
            </a:extLst>
          </p:cNvPr>
          <p:cNvSpPr>
            <a:spLocks noGrp="1"/>
          </p:cNvSpPr>
          <p:nvPr>
            <p:ph type="title"/>
          </p:nvPr>
        </p:nvSpPr>
        <p:spPr>
          <a:xfrm>
            <a:off x="838200" y="365125"/>
            <a:ext cx="10515600" cy="1325563"/>
          </a:xfrm>
        </p:spPr>
        <p:txBody>
          <a:bodyPr/>
          <a:lstStyle/>
          <a:p>
            <a:r>
              <a:rPr lang="en-US" dirty="0"/>
              <a:t>M</a:t>
            </a:r>
            <a:r>
              <a:rPr lang="en-SE" dirty="0"/>
              <a:t>ass of device</a:t>
            </a:r>
            <a:endParaRPr lang="en-US" dirty="0"/>
          </a:p>
        </p:txBody>
      </p:sp>
      <p:sp>
        <p:nvSpPr>
          <p:cNvPr id="12" name="Rectangle 11">
            <a:extLst>
              <a:ext uri="{FF2B5EF4-FFF2-40B4-BE49-F238E27FC236}">
                <a16:creationId xmlns:a16="http://schemas.microsoft.com/office/drawing/2014/main" id="{D17B9C90-70AD-6729-2F33-941D8C9217A8}"/>
              </a:ext>
            </a:extLst>
          </p:cNvPr>
          <p:cNvSpPr/>
          <p:nvPr/>
        </p:nvSpPr>
        <p:spPr>
          <a:xfrm>
            <a:off x="0" y="1421986"/>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14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4A1A933-66C9-B9A4-51C6-E43791161A13}"/>
              </a:ext>
            </a:extLst>
          </p:cNvPr>
          <p:cNvGraphicFramePr>
            <a:graphicFrameLocks noGrp="1"/>
          </p:cNvGraphicFramePr>
          <p:nvPr/>
        </p:nvGraphicFramePr>
        <p:xfrm>
          <a:off x="910015" y="1216948"/>
          <a:ext cx="10606432" cy="5028989"/>
        </p:xfrm>
        <a:graphic>
          <a:graphicData uri="http://schemas.openxmlformats.org/drawingml/2006/table">
            <a:tbl>
              <a:tblPr firstRow="1" firstCol="1" bandRow="1">
                <a:tableStyleId>{5C22544A-7EE6-4342-B048-85BDC9FD1C3A}</a:tableStyleId>
              </a:tblPr>
              <a:tblGrid>
                <a:gridCol w="3104444">
                  <a:extLst>
                    <a:ext uri="{9D8B030D-6E8A-4147-A177-3AD203B41FA5}">
                      <a16:colId xmlns:a16="http://schemas.microsoft.com/office/drawing/2014/main" val="3982666935"/>
                    </a:ext>
                  </a:extLst>
                </a:gridCol>
                <a:gridCol w="3725329">
                  <a:extLst>
                    <a:ext uri="{9D8B030D-6E8A-4147-A177-3AD203B41FA5}">
                      <a16:colId xmlns:a16="http://schemas.microsoft.com/office/drawing/2014/main" val="604270883"/>
                    </a:ext>
                  </a:extLst>
                </a:gridCol>
                <a:gridCol w="3776659">
                  <a:extLst>
                    <a:ext uri="{9D8B030D-6E8A-4147-A177-3AD203B41FA5}">
                      <a16:colId xmlns:a16="http://schemas.microsoft.com/office/drawing/2014/main" val="93833290"/>
                    </a:ext>
                  </a:extLst>
                </a:gridCol>
              </a:tblGrid>
              <a:tr h="254829">
                <a:tc>
                  <a:txBody>
                    <a:bodyPr/>
                    <a:lstStyle/>
                    <a:p>
                      <a:pPr algn="just">
                        <a:lnSpc>
                          <a:spcPct val="200000"/>
                        </a:lnSpc>
                        <a:spcBef>
                          <a:spcPts val="1200"/>
                        </a:spcBef>
                        <a:spcAft>
                          <a:spcPts val="800"/>
                        </a:spcAft>
                      </a:pPr>
                      <a:r>
                        <a:rPr lang="en-GB" sz="1400" kern="100" dirty="0">
                          <a:effectLst/>
                        </a:rPr>
                        <a:t>Attachment type</a:t>
                      </a:r>
                      <a:r>
                        <a:rPr lang="en-SE" sz="1400" kern="100" dirty="0">
                          <a:effectLst/>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Example taxa</a:t>
                      </a:r>
                      <a:r>
                        <a:rPr lang="en-SE" sz="1400" kern="100">
                          <a:effectLst/>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Limitation(s)</a:t>
                      </a:r>
                      <a:r>
                        <a:rPr lang="en-SE" sz="1400" kern="100">
                          <a:effectLst/>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964704371"/>
                  </a:ext>
                </a:extLst>
              </a:tr>
              <a:tr h="392021">
                <a:tc>
                  <a:txBody>
                    <a:bodyPr/>
                    <a:lstStyle/>
                    <a:p>
                      <a:pPr>
                        <a:lnSpc>
                          <a:spcPct val="200000"/>
                        </a:lnSpc>
                        <a:spcBef>
                          <a:spcPts val="1200"/>
                        </a:spcBef>
                        <a:spcAft>
                          <a:spcPts val="800"/>
                        </a:spcAft>
                      </a:pPr>
                      <a:r>
                        <a:rPr lang="en-GB" sz="1400" kern="100" dirty="0">
                          <a:effectLst/>
                        </a:rPr>
                        <a:t>Ringing (e.g., leg or wing ringing).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dirty="0">
                          <a:effectLst/>
                        </a:rPr>
                        <a:t>Most birds.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a:effectLst/>
                        </a:rPr>
                        <a:t>May cause injury. Can increase drag during flight.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3695885294"/>
                  </a:ext>
                </a:extLst>
              </a:tr>
              <a:tr h="392021">
                <a:tc>
                  <a:txBody>
                    <a:bodyPr/>
                    <a:lstStyle/>
                    <a:p>
                      <a:pPr>
                        <a:lnSpc>
                          <a:spcPct val="200000"/>
                        </a:lnSpc>
                        <a:spcBef>
                          <a:spcPts val="1200"/>
                        </a:spcBef>
                        <a:spcAft>
                          <a:spcPts val="800"/>
                        </a:spcAft>
                      </a:pPr>
                      <a:r>
                        <a:rPr lang="en-GB" sz="1400" kern="100" dirty="0">
                          <a:effectLst/>
                        </a:rPr>
                        <a:t>Ear tag.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Terrestrial mammals.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dirty="0">
                          <a:effectLst/>
                        </a:rPr>
                        <a:t>Can easily be lost, not suitable for large biologging devices.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2197048877"/>
                  </a:ext>
                </a:extLst>
              </a:tr>
              <a:tr h="254829">
                <a:tc>
                  <a:txBody>
                    <a:bodyPr/>
                    <a:lstStyle/>
                    <a:p>
                      <a:pPr>
                        <a:lnSpc>
                          <a:spcPct val="200000"/>
                        </a:lnSpc>
                        <a:spcBef>
                          <a:spcPts val="1200"/>
                        </a:spcBef>
                        <a:spcAft>
                          <a:spcPts val="800"/>
                        </a:spcAft>
                      </a:pPr>
                      <a:r>
                        <a:rPr lang="en-GB" sz="1400" kern="100">
                          <a:effectLst/>
                        </a:rPr>
                        <a:t>Flipper tag.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Pinnipeds</a:t>
                      </a:r>
                      <a:r>
                        <a:rPr lang="en-SE" sz="1400" kern="100">
                          <a:effectLst/>
                        </a:rPr>
                        <a:t> and </a:t>
                      </a:r>
                      <a:r>
                        <a:rPr lang="en-GB" sz="1400" kern="100">
                          <a:effectLst/>
                        </a:rPr>
                        <a:t>chelonians.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a:effectLst/>
                        </a:rPr>
                        <a:t>Can increase the risk of entanglement.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285469791"/>
                  </a:ext>
                </a:extLst>
              </a:tr>
              <a:tr h="254829">
                <a:tc>
                  <a:txBody>
                    <a:bodyPr/>
                    <a:lstStyle/>
                    <a:p>
                      <a:pPr>
                        <a:lnSpc>
                          <a:spcPct val="200000"/>
                        </a:lnSpc>
                        <a:spcBef>
                          <a:spcPts val="1200"/>
                        </a:spcBef>
                        <a:spcAft>
                          <a:spcPts val="800"/>
                        </a:spcAft>
                      </a:pPr>
                      <a:r>
                        <a:rPr lang="en-GB" sz="1400" kern="100">
                          <a:effectLst/>
                        </a:rPr>
                        <a:t>Collar.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Terrestrial mammals.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a:effectLst/>
                        </a:rPr>
                        <a:t>Only suitable for large animals.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373385719"/>
                  </a:ext>
                </a:extLst>
              </a:tr>
              <a:tr h="940788">
                <a:tc>
                  <a:txBody>
                    <a:bodyPr/>
                    <a:lstStyle/>
                    <a:p>
                      <a:pPr>
                        <a:lnSpc>
                          <a:spcPct val="200000"/>
                        </a:lnSpc>
                        <a:spcBef>
                          <a:spcPts val="1200"/>
                        </a:spcBef>
                        <a:spcAft>
                          <a:spcPts val="800"/>
                        </a:spcAft>
                      </a:pPr>
                      <a:r>
                        <a:rPr lang="en-GB" sz="1400" kern="100">
                          <a:effectLst/>
                        </a:rPr>
                        <a:t>Adhesive (e.g., two component epoxy, super/ hot glue, Tesa tape).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Chelonians, birds, pinnipeds,</a:t>
                      </a:r>
                      <a:r>
                        <a:rPr lang="en-GB" sz="1200" kern="100">
                          <a:effectLst/>
                        </a:rPr>
                        <a:t> </a:t>
                      </a:r>
                      <a:r>
                        <a:rPr lang="en-GB" sz="1400" kern="100">
                          <a:effectLst/>
                        </a:rPr>
                        <a:t>Erinaceidae.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dirty="0">
                          <a:effectLst/>
                        </a:rPr>
                        <a:t>Falls off when fur or feathers are shed. Physically removed in the case of Erinaceidae. Can increase swimming drag.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4231954837"/>
                  </a:ext>
                </a:extLst>
              </a:tr>
              <a:tr h="803596">
                <a:tc>
                  <a:txBody>
                    <a:bodyPr/>
                    <a:lstStyle/>
                    <a:p>
                      <a:pPr>
                        <a:lnSpc>
                          <a:spcPct val="200000"/>
                        </a:lnSpc>
                        <a:spcBef>
                          <a:spcPts val="1200"/>
                        </a:spcBef>
                        <a:spcAft>
                          <a:spcPts val="800"/>
                        </a:spcAft>
                      </a:pPr>
                      <a:r>
                        <a:rPr lang="en-GB" sz="1400" kern="100">
                          <a:effectLst/>
                        </a:rPr>
                        <a:t>Bolt.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Pangolins, chelonians, </a:t>
                      </a:r>
                      <a:r>
                        <a:rPr lang="en-SE" sz="1400" kern="100">
                          <a:effectLst/>
                        </a:rPr>
                        <a:t>s</a:t>
                      </a:r>
                      <a:r>
                        <a:rPr lang="en-GB" sz="1400" kern="100">
                          <a:effectLst/>
                        </a:rPr>
                        <a:t>harks.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a:effectLst/>
                        </a:rPr>
                        <a:t>Requires a hard structure. Risk of structural damage.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1737615298"/>
                  </a:ext>
                </a:extLst>
              </a:tr>
              <a:tr h="529213">
                <a:tc>
                  <a:txBody>
                    <a:bodyPr/>
                    <a:lstStyle/>
                    <a:p>
                      <a:pPr>
                        <a:lnSpc>
                          <a:spcPct val="200000"/>
                        </a:lnSpc>
                        <a:spcBef>
                          <a:spcPts val="1200"/>
                        </a:spcBef>
                        <a:spcAft>
                          <a:spcPts val="800"/>
                        </a:spcAft>
                      </a:pPr>
                      <a:r>
                        <a:rPr lang="en-GB" sz="1400" kern="100">
                          <a:effectLst/>
                        </a:rPr>
                        <a:t>Internal (e.g., surgically inserted PIT tag).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A broad range of marine and terrestrial animals.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a:effectLst/>
                        </a:rPr>
                        <a:t>Invasive surgical procedure. Poorly researched impact on welfare.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754097540"/>
                  </a:ext>
                </a:extLst>
              </a:tr>
              <a:tr h="529213">
                <a:tc>
                  <a:txBody>
                    <a:bodyPr/>
                    <a:lstStyle/>
                    <a:p>
                      <a:pPr>
                        <a:lnSpc>
                          <a:spcPct val="200000"/>
                        </a:lnSpc>
                        <a:spcBef>
                          <a:spcPts val="1200"/>
                        </a:spcBef>
                        <a:spcAft>
                          <a:spcPts val="800"/>
                        </a:spcAft>
                      </a:pPr>
                      <a:r>
                        <a:rPr lang="en-GB" sz="1400" kern="100" dirty="0">
                          <a:effectLst/>
                        </a:rPr>
                        <a:t>Harness.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200000"/>
                        </a:lnSpc>
                        <a:spcBef>
                          <a:spcPts val="1200"/>
                        </a:spcBef>
                        <a:spcAft>
                          <a:spcPts val="800"/>
                        </a:spcAft>
                      </a:pPr>
                      <a:r>
                        <a:rPr lang="en-GB" sz="1400" kern="100">
                          <a:effectLst/>
                        </a:rPr>
                        <a:t>Birds, chelonians, pinnipeds.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tc>
                  <a:txBody>
                    <a:bodyPr/>
                    <a:lstStyle/>
                    <a:p>
                      <a:pPr>
                        <a:lnSpc>
                          <a:spcPct val="100000"/>
                        </a:lnSpc>
                        <a:spcBef>
                          <a:spcPts val="1200"/>
                        </a:spcBef>
                        <a:spcAft>
                          <a:spcPts val="800"/>
                        </a:spcAft>
                      </a:pPr>
                      <a:r>
                        <a:rPr lang="en-GB" sz="1400" kern="100" dirty="0">
                          <a:effectLst/>
                        </a:rPr>
                        <a:t>Can cause irritation and injury particularly for growing animals.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5723" marR="25723" marT="0" marB="0"/>
                </a:tc>
                <a:extLst>
                  <a:ext uri="{0D108BD9-81ED-4DB2-BD59-A6C34878D82A}">
                    <a16:rowId xmlns:a16="http://schemas.microsoft.com/office/drawing/2014/main" val="2674103491"/>
                  </a:ext>
                </a:extLst>
              </a:tr>
            </a:tbl>
          </a:graphicData>
        </a:graphic>
      </p:graphicFrame>
      <p:sp>
        <p:nvSpPr>
          <p:cNvPr id="6" name="TextBox 5">
            <a:extLst>
              <a:ext uri="{FF2B5EF4-FFF2-40B4-BE49-F238E27FC236}">
                <a16:creationId xmlns:a16="http://schemas.microsoft.com/office/drawing/2014/main" id="{5DD3D06F-6AE4-7AE3-8289-676C250AA77C}"/>
              </a:ext>
            </a:extLst>
          </p:cNvPr>
          <p:cNvSpPr txBox="1"/>
          <p:nvPr/>
        </p:nvSpPr>
        <p:spPr>
          <a:xfrm>
            <a:off x="9342294" y="6502523"/>
            <a:ext cx="2980440" cy="369332"/>
          </a:xfrm>
          <a:prstGeom prst="rect">
            <a:avLst/>
          </a:prstGeom>
          <a:noFill/>
        </p:spPr>
        <p:txBody>
          <a:bodyPr wrap="square" rtlCol="0">
            <a:spAutoFit/>
          </a:bodyPr>
          <a:lstStyle/>
          <a:p>
            <a:r>
              <a:rPr lang="en-SE" dirty="0"/>
              <a:t>Harvey-Carroll et al., 2025</a:t>
            </a:r>
            <a:endParaRPr lang="en-US" dirty="0"/>
          </a:p>
        </p:txBody>
      </p:sp>
      <p:sp>
        <p:nvSpPr>
          <p:cNvPr id="7" name="Title 1">
            <a:extLst>
              <a:ext uri="{FF2B5EF4-FFF2-40B4-BE49-F238E27FC236}">
                <a16:creationId xmlns:a16="http://schemas.microsoft.com/office/drawing/2014/main" id="{AC47A2B1-1EB6-CD91-A89C-69CD80608B0B}"/>
              </a:ext>
            </a:extLst>
          </p:cNvPr>
          <p:cNvSpPr>
            <a:spLocks noGrp="1"/>
          </p:cNvSpPr>
          <p:nvPr>
            <p:ph type="title"/>
          </p:nvPr>
        </p:nvSpPr>
        <p:spPr>
          <a:xfrm>
            <a:off x="766385" y="-50719"/>
            <a:ext cx="10515600" cy="1325563"/>
          </a:xfrm>
        </p:spPr>
        <p:txBody>
          <a:bodyPr>
            <a:normAutofit/>
          </a:bodyPr>
          <a:lstStyle/>
          <a:p>
            <a:r>
              <a:rPr lang="en-US" sz="3600" dirty="0"/>
              <a:t>A</a:t>
            </a:r>
            <a:r>
              <a:rPr lang="en-SE" sz="3600" dirty="0" err="1"/>
              <a:t>ttachment</a:t>
            </a:r>
            <a:endParaRPr lang="en-US" sz="3600" dirty="0"/>
          </a:p>
        </p:txBody>
      </p:sp>
      <p:sp>
        <p:nvSpPr>
          <p:cNvPr id="8" name="Rectangle 7">
            <a:extLst>
              <a:ext uri="{FF2B5EF4-FFF2-40B4-BE49-F238E27FC236}">
                <a16:creationId xmlns:a16="http://schemas.microsoft.com/office/drawing/2014/main" id="{CEC6B718-AC1B-D73B-7F9E-8318F67221E9}"/>
              </a:ext>
            </a:extLst>
          </p:cNvPr>
          <p:cNvSpPr/>
          <p:nvPr/>
        </p:nvSpPr>
        <p:spPr>
          <a:xfrm>
            <a:off x="0" y="872330"/>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83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0A8E-A323-CEE9-7B99-B5440E57FE48}"/>
              </a:ext>
            </a:extLst>
          </p:cNvPr>
          <p:cNvSpPr>
            <a:spLocks noGrp="1"/>
          </p:cNvSpPr>
          <p:nvPr>
            <p:ph type="title"/>
          </p:nvPr>
        </p:nvSpPr>
        <p:spPr>
          <a:xfrm>
            <a:off x="779477" y="264792"/>
            <a:ext cx="10515600" cy="1325563"/>
          </a:xfrm>
        </p:spPr>
        <p:txBody>
          <a:bodyPr/>
          <a:lstStyle/>
          <a:p>
            <a:r>
              <a:rPr lang="en-SE" dirty="0"/>
              <a:t>Ethical attachments?</a:t>
            </a:r>
            <a:endParaRPr lang="en-US" dirty="0"/>
          </a:p>
        </p:txBody>
      </p:sp>
      <p:pic>
        <p:nvPicPr>
          <p:cNvPr id="5" name="Picture 4">
            <a:extLst>
              <a:ext uri="{FF2B5EF4-FFF2-40B4-BE49-F238E27FC236}">
                <a16:creationId xmlns:a16="http://schemas.microsoft.com/office/drawing/2014/main" id="{6A0EDC49-133C-7FEA-2289-5BF98F46691C}"/>
              </a:ext>
            </a:extLst>
          </p:cNvPr>
          <p:cNvPicPr>
            <a:picLocks noChangeAspect="1"/>
          </p:cNvPicPr>
          <p:nvPr/>
        </p:nvPicPr>
        <p:blipFill>
          <a:blip r:embed="rId2"/>
          <a:stretch>
            <a:fillRect/>
          </a:stretch>
        </p:blipFill>
        <p:spPr>
          <a:xfrm>
            <a:off x="838200" y="1800028"/>
            <a:ext cx="5029636" cy="4130398"/>
          </a:xfrm>
          <a:prstGeom prst="rect">
            <a:avLst/>
          </a:prstGeom>
        </p:spPr>
      </p:pic>
      <p:sp>
        <p:nvSpPr>
          <p:cNvPr id="6" name="TextBox 5">
            <a:extLst>
              <a:ext uri="{FF2B5EF4-FFF2-40B4-BE49-F238E27FC236}">
                <a16:creationId xmlns:a16="http://schemas.microsoft.com/office/drawing/2014/main" id="{5FD48396-94A9-551F-A128-2B842621A71B}"/>
              </a:ext>
            </a:extLst>
          </p:cNvPr>
          <p:cNvSpPr txBox="1"/>
          <p:nvPr/>
        </p:nvSpPr>
        <p:spPr>
          <a:xfrm>
            <a:off x="67112" y="6308209"/>
            <a:ext cx="4674198" cy="369332"/>
          </a:xfrm>
          <a:prstGeom prst="rect">
            <a:avLst/>
          </a:prstGeom>
          <a:noFill/>
        </p:spPr>
        <p:txBody>
          <a:bodyPr wrap="square">
            <a:spAutoFit/>
          </a:bodyPr>
          <a:lstStyle/>
          <a:p>
            <a:r>
              <a:rPr lang="en-US" dirty="0"/>
              <a:t>F</a:t>
            </a:r>
            <a:r>
              <a:rPr lang="en-SE" dirty="0" err="1"/>
              <a:t>ossette</a:t>
            </a:r>
            <a:r>
              <a:rPr lang="en-SE" dirty="0"/>
              <a:t> et al., 2008</a:t>
            </a:r>
            <a:endParaRPr lang="en-US" dirty="0"/>
          </a:p>
        </p:txBody>
      </p:sp>
      <p:sp>
        <p:nvSpPr>
          <p:cNvPr id="7" name="TextBox 6">
            <a:extLst>
              <a:ext uri="{FF2B5EF4-FFF2-40B4-BE49-F238E27FC236}">
                <a16:creationId xmlns:a16="http://schemas.microsoft.com/office/drawing/2014/main" id="{C5C56DC2-78E0-F168-D504-33FE74A7E9D2}"/>
              </a:ext>
            </a:extLst>
          </p:cNvPr>
          <p:cNvSpPr txBox="1"/>
          <p:nvPr/>
        </p:nvSpPr>
        <p:spPr>
          <a:xfrm>
            <a:off x="9538592" y="6358339"/>
            <a:ext cx="4674198" cy="369332"/>
          </a:xfrm>
          <a:prstGeom prst="rect">
            <a:avLst/>
          </a:prstGeom>
          <a:noFill/>
        </p:spPr>
        <p:txBody>
          <a:bodyPr wrap="square">
            <a:spAutoFit/>
          </a:bodyPr>
          <a:lstStyle/>
          <a:p>
            <a:r>
              <a:rPr lang="en-US" dirty="0"/>
              <a:t>T</a:t>
            </a:r>
            <a:r>
              <a:rPr lang="en-SE" dirty="0" err="1"/>
              <a:t>roeng</a:t>
            </a:r>
            <a:r>
              <a:rPr lang="en-SE" dirty="0"/>
              <a:t> et al., 2006</a:t>
            </a:r>
            <a:endParaRPr lang="en-US" dirty="0"/>
          </a:p>
        </p:txBody>
      </p:sp>
      <p:pic>
        <p:nvPicPr>
          <p:cNvPr id="9" name="Picture 8">
            <a:extLst>
              <a:ext uri="{FF2B5EF4-FFF2-40B4-BE49-F238E27FC236}">
                <a16:creationId xmlns:a16="http://schemas.microsoft.com/office/drawing/2014/main" id="{2C59CDCC-F6A1-65C2-B9CE-BC46FC9EB450}"/>
              </a:ext>
            </a:extLst>
          </p:cNvPr>
          <p:cNvPicPr>
            <a:picLocks noChangeAspect="1"/>
          </p:cNvPicPr>
          <p:nvPr/>
        </p:nvPicPr>
        <p:blipFill>
          <a:blip r:embed="rId3"/>
          <a:stretch>
            <a:fillRect/>
          </a:stretch>
        </p:blipFill>
        <p:spPr>
          <a:xfrm>
            <a:off x="6731033" y="1271577"/>
            <a:ext cx="4927939" cy="3875123"/>
          </a:xfrm>
          <a:prstGeom prst="rect">
            <a:avLst/>
          </a:prstGeom>
        </p:spPr>
      </p:pic>
      <p:sp>
        <p:nvSpPr>
          <p:cNvPr id="10" name="Rectangle 9">
            <a:extLst>
              <a:ext uri="{FF2B5EF4-FFF2-40B4-BE49-F238E27FC236}">
                <a16:creationId xmlns:a16="http://schemas.microsoft.com/office/drawing/2014/main" id="{14169EA8-B4E0-6DB3-86D7-51ED693B8150}"/>
              </a:ext>
            </a:extLst>
          </p:cNvPr>
          <p:cNvSpPr/>
          <p:nvPr/>
        </p:nvSpPr>
        <p:spPr>
          <a:xfrm>
            <a:off x="0" y="1421986"/>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63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3B4-84FE-5FFD-F791-79EFC98D012B}"/>
              </a:ext>
            </a:extLst>
          </p:cNvPr>
          <p:cNvSpPr txBox="1">
            <a:spLocks/>
          </p:cNvSpPr>
          <p:nvPr/>
        </p:nvSpPr>
        <p:spPr>
          <a:xfrm>
            <a:off x="653503" y="5432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E" dirty="0">
                <a:sym typeface="Calibri"/>
              </a:rPr>
              <a:t>Obvious down sides...</a:t>
            </a:r>
            <a:endParaRPr lang="en-US" dirty="0">
              <a:sym typeface="Calibri"/>
            </a:endParaRPr>
          </a:p>
        </p:txBody>
      </p:sp>
      <p:pic>
        <p:nvPicPr>
          <p:cNvPr id="3" name="Picture 2" descr="Details are in the caption following the image">
            <a:extLst>
              <a:ext uri="{FF2B5EF4-FFF2-40B4-BE49-F238E27FC236}">
                <a16:creationId xmlns:a16="http://schemas.microsoft.com/office/drawing/2014/main" id="{0376D6F7-6977-6135-3A87-71E3AFCE9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26" y="1801777"/>
            <a:ext cx="5198742" cy="3405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etails are in the caption following the image">
            <a:extLst>
              <a:ext uri="{FF2B5EF4-FFF2-40B4-BE49-F238E27FC236}">
                <a16:creationId xmlns:a16="http://schemas.microsoft.com/office/drawing/2014/main" id="{B1DF206A-BA9E-0C95-E7DD-BEA2CD14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646" y="1094080"/>
            <a:ext cx="1994271" cy="3655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EE3698-7202-9CDA-534E-DA21B676165A}"/>
              </a:ext>
            </a:extLst>
          </p:cNvPr>
          <p:cNvSpPr txBox="1"/>
          <p:nvPr/>
        </p:nvSpPr>
        <p:spPr>
          <a:xfrm>
            <a:off x="7894040" y="5300109"/>
            <a:ext cx="4181273" cy="1061829"/>
          </a:xfrm>
          <a:prstGeom prst="rect">
            <a:avLst/>
          </a:prstGeom>
          <a:noFill/>
        </p:spPr>
        <p:txBody>
          <a:bodyPr wrap="square">
            <a:spAutoFit/>
          </a:bodyPr>
          <a:lstStyle/>
          <a:p>
            <a:r>
              <a:rPr lang="en-SE" sz="1050" b="0" i="0" dirty="0">
                <a:solidFill>
                  <a:srgbClr val="1C1D1E"/>
                </a:solidFill>
                <a:effectLst/>
                <a:latin typeface="Open Sans" panose="020B0606030504020204" pitchFamily="34" charset="0"/>
              </a:rPr>
              <a:t>“</a:t>
            </a:r>
            <a:r>
              <a:rPr lang="en-US" sz="1050" b="0" i="0" dirty="0" err="1">
                <a:solidFill>
                  <a:srgbClr val="1C1D1E"/>
                </a:solidFill>
                <a:effectLst/>
                <a:latin typeface="Open Sans" panose="020B0606030504020204" pitchFamily="34" charset="0"/>
              </a:rPr>
              <a:t>Biofouled</a:t>
            </a:r>
            <a:r>
              <a:rPr lang="en-US" sz="1050" b="0" i="0" dirty="0">
                <a:solidFill>
                  <a:srgbClr val="1C1D1E"/>
                </a:solidFill>
                <a:effectLst/>
                <a:latin typeface="Open Sans" panose="020B0606030504020204" pitchFamily="34" charset="0"/>
              </a:rPr>
              <a:t> acoustic tag physically removed from a white shark (</a:t>
            </a:r>
            <a:r>
              <a:rPr lang="en-US" sz="1050" b="0" i="1" dirty="0">
                <a:solidFill>
                  <a:srgbClr val="1C1D1E"/>
                </a:solidFill>
                <a:effectLst/>
                <a:latin typeface="Open Sans" panose="020B0606030504020204" pitchFamily="34" charset="0"/>
              </a:rPr>
              <a:t>Carcharodon carcharias</a:t>
            </a:r>
            <a:r>
              <a:rPr lang="en-US" sz="1050" b="0" i="0" dirty="0">
                <a:solidFill>
                  <a:srgbClr val="1C1D1E"/>
                </a:solidFill>
                <a:effectLst/>
                <a:latin typeface="Open Sans" panose="020B0606030504020204" pitchFamily="34" charset="0"/>
              </a:rPr>
              <a:t>) by a dive ecotour operator. The shark had a fresh minor abrasion at the contact point of the tag on the shark's skin. The recovered tag weighed 800 grams due to the growth. Matchbox included for scale. Image and information courtesy Chris Fallows.</a:t>
            </a:r>
            <a:r>
              <a:rPr lang="en-SE" sz="1050" b="0" i="0" dirty="0">
                <a:solidFill>
                  <a:srgbClr val="1C1D1E"/>
                </a:solidFill>
                <a:effectLst/>
                <a:latin typeface="Open Sans" panose="020B0606030504020204" pitchFamily="34" charset="0"/>
              </a:rPr>
              <a:t>” (</a:t>
            </a:r>
            <a:r>
              <a:rPr lang="en-SE" sz="1050" b="0" i="0" dirty="0" err="1">
                <a:solidFill>
                  <a:srgbClr val="1C1D1E"/>
                </a:solidFill>
                <a:effectLst/>
                <a:latin typeface="Open Sans" panose="020B0606030504020204" pitchFamily="34" charset="0"/>
              </a:rPr>
              <a:t>Hammerschlag</a:t>
            </a:r>
            <a:r>
              <a:rPr lang="en-SE" sz="1050" b="0" i="0" dirty="0">
                <a:solidFill>
                  <a:srgbClr val="1C1D1E"/>
                </a:solidFill>
                <a:effectLst/>
                <a:latin typeface="Open Sans" panose="020B0606030504020204" pitchFamily="34" charset="0"/>
              </a:rPr>
              <a:t> et al., 2014)</a:t>
            </a:r>
            <a:endParaRPr lang="en-US" sz="1050" dirty="0"/>
          </a:p>
        </p:txBody>
      </p:sp>
      <p:sp>
        <p:nvSpPr>
          <p:cNvPr id="6" name="TextBox 5">
            <a:extLst>
              <a:ext uri="{FF2B5EF4-FFF2-40B4-BE49-F238E27FC236}">
                <a16:creationId xmlns:a16="http://schemas.microsoft.com/office/drawing/2014/main" id="{88A8E052-3894-9041-C1F5-192D614EFD5F}"/>
              </a:ext>
            </a:extLst>
          </p:cNvPr>
          <p:cNvSpPr txBox="1"/>
          <p:nvPr/>
        </p:nvSpPr>
        <p:spPr>
          <a:xfrm>
            <a:off x="697897" y="5403945"/>
            <a:ext cx="5257800" cy="1061829"/>
          </a:xfrm>
          <a:prstGeom prst="rect">
            <a:avLst/>
          </a:prstGeom>
          <a:noFill/>
        </p:spPr>
        <p:txBody>
          <a:bodyPr wrap="square">
            <a:spAutoFit/>
          </a:bodyPr>
          <a:lstStyle/>
          <a:p>
            <a:r>
              <a:rPr lang="en-SE" sz="1050" b="0" i="0" dirty="0">
                <a:solidFill>
                  <a:srgbClr val="1C1D1E"/>
                </a:solidFill>
                <a:effectLst/>
                <a:latin typeface="Open Sans" panose="020B0606030504020204" pitchFamily="34" charset="0"/>
              </a:rPr>
              <a:t>“</a:t>
            </a:r>
            <a:r>
              <a:rPr lang="en-US" sz="1050" b="0" i="0" dirty="0">
                <a:solidFill>
                  <a:srgbClr val="1C1D1E"/>
                </a:solidFill>
                <a:effectLst/>
                <a:latin typeface="Open Sans" panose="020B0606030504020204" pitchFamily="34" charset="0"/>
              </a:rPr>
              <a:t>Tiger shark (</a:t>
            </a:r>
            <a:r>
              <a:rPr lang="en-US" sz="1050" b="0" i="1" dirty="0">
                <a:solidFill>
                  <a:srgbClr val="1C1D1E"/>
                </a:solidFill>
                <a:effectLst/>
                <a:latin typeface="Open Sans" panose="020B0606030504020204" pitchFamily="34" charset="0"/>
              </a:rPr>
              <a:t>Galeocerdo </a:t>
            </a:r>
            <a:r>
              <a:rPr lang="en-US" sz="1050" b="0" i="1" dirty="0" err="1">
                <a:solidFill>
                  <a:srgbClr val="1C1D1E"/>
                </a:solidFill>
                <a:effectLst/>
                <a:latin typeface="Open Sans" panose="020B0606030504020204" pitchFamily="34" charset="0"/>
              </a:rPr>
              <a:t>cuvier</a:t>
            </a:r>
            <a:r>
              <a:rPr lang="en-US" sz="1050" b="0" i="0" dirty="0">
                <a:solidFill>
                  <a:srgbClr val="1C1D1E"/>
                </a:solidFill>
                <a:effectLst/>
                <a:latin typeface="Open Sans" panose="020B0606030504020204" pitchFamily="34" charset="0"/>
              </a:rPr>
              <a:t>) with a satellite tag photographed by an </a:t>
            </a:r>
            <a:r>
              <a:rPr lang="en-US" sz="1050" b="0" i="0" dirty="0" err="1">
                <a:solidFill>
                  <a:srgbClr val="1C1D1E"/>
                </a:solidFill>
                <a:effectLst/>
                <a:latin typeface="Open Sans" panose="020B0606030504020204" pitchFamily="34" charset="0"/>
              </a:rPr>
              <a:t>ecoutourist</a:t>
            </a:r>
            <a:r>
              <a:rPr lang="en-US" sz="1050" b="0" i="0" dirty="0">
                <a:solidFill>
                  <a:srgbClr val="1C1D1E"/>
                </a:solidFill>
                <a:effectLst/>
                <a:latin typeface="Open Sans" panose="020B0606030504020204" pitchFamily="34" charset="0"/>
              </a:rPr>
              <a:t> at a popular shark dive tourism site in the Bahamas. (a) The antenna is highly </a:t>
            </a:r>
            <a:r>
              <a:rPr lang="en-US" sz="1050" b="0" i="0" dirty="0" err="1">
                <a:solidFill>
                  <a:srgbClr val="1C1D1E"/>
                </a:solidFill>
                <a:effectLst/>
                <a:latin typeface="Open Sans" panose="020B0606030504020204" pitchFamily="34" charset="0"/>
              </a:rPr>
              <a:t>biofouled</a:t>
            </a:r>
            <a:r>
              <a:rPr lang="en-US" sz="1050" b="0" i="0" dirty="0">
                <a:solidFill>
                  <a:srgbClr val="1C1D1E"/>
                </a:solidFill>
                <a:effectLst/>
                <a:latin typeface="Open Sans" panose="020B0606030504020204" pitchFamily="34" charset="0"/>
              </a:rPr>
              <a:t> beyond </a:t>
            </a:r>
            <a:r>
              <a:rPr lang="en-US" sz="1050" b="0" i="1" dirty="0">
                <a:solidFill>
                  <a:srgbClr val="1C1D1E"/>
                </a:solidFill>
                <a:effectLst/>
                <a:latin typeface="Open Sans" panose="020B0606030504020204" pitchFamily="34" charset="0"/>
              </a:rPr>
              <a:t>in situ</a:t>
            </a:r>
            <a:r>
              <a:rPr lang="en-US" sz="1050" b="0" i="0" dirty="0">
                <a:solidFill>
                  <a:srgbClr val="1C1D1E"/>
                </a:solidFill>
                <a:effectLst/>
                <a:latin typeface="Open Sans" panose="020B0606030504020204" pitchFamily="34" charset="0"/>
              </a:rPr>
              <a:t> cleaning and (b) the tag has rotated in the fin such that the antenna will not sufficiently be able to break the water's surface and transmit to an orbiting satellite. Images courtesy Sean Williams.</a:t>
            </a:r>
            <a:r>
              <a:rPr lang="en-SE" sz="1050" b="0" i="0" dirty="0">
                <a:solidFill>
                  <a:srgbClr val="1C1D1E"/>
                </a:solidFill>
                <a:effectLst/>
                <a:latin typeface="Open Sans" panose="020B0606030504020204" pitchFamily="34" charset="0"/>
              </a:rPr>
              <a:t>” (</a:t>
            </a:r>
            <a:r>
              <a:rPr lang="en-SE" sz="1050" b="0" i="0" dirty="0" err="1">
                <a:solidFill>
                  <a:srgbClr val="1C1D1E"/>
                </a:solidFill>
                <a:effectLst/>
                <a:latin typeface="Open Sans" panose="020B0606030504020204" pitchFamily="34" charset="0"/>
              </a:rPr>
              <a:t>Hammerschlag</a:t>
            </a:r>
            <a:r>
              <a:rPr lang="en-SE" sz="1050" b="0" i="0" dirty="0">
                <a:solidFill>
                  <a:srgbClr val="1C1D1E"/>
                </a:solidFill>
                <a:effectLst/>
                <a:latin typeface="Open Sans" panose="020B0606030504020204" pitchFamily="34" charset="0"/>
              </a:rPr>
              <a:t> et al., 2014)</a:t>
            </a:r>
            <a:endParaRPr lang="en-US" sz="1050" dirty="0"/>
          </a:p>
        </p:txBody>
      </p:sp>
      <p:sp>
        <p:nvSpPr>
          <p:cNvPr id="7" name="Rectangle 6">
            <a:extLst>
              <a:ext uri="{FF2B5EF4-FFF2-40B4-BE49-F238E27FC236}">
                <a16:creationId xmlns:a16="http://schemas.microsoft.com/office/drawing/2014/main" id="{F55A8A0D-591B-20E1-0567-6B4B497A4D38}"/>
              </a:ext>
            </a:extLst>
          </p:cNvPr>
          <p:cNvSpPr/>
          <p:nvPr/>
        </p:nvSpPr>
        <p:spPr>
          <a:xfrm>
            <a:off x="0" y="1421986"/>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975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EE31C2-8C0B-D530-D28D-AA37CDABC37D}"/>
              </a:ext>
            </a:extLst>
          </p:cNvPr>
          <p:cNvPicPr>
            <a:picLocks noChangeAspect="1"/>
          </p:cNvPicPr>
          <p:nvPr/>
        </p:nvPicPr>
        <p:blipFill>
          <a:blip r:embed="rId2"/>
          <a:stretch>
            <a:fillRect/>
          </a:stretch>
        </p:blipFill>
        <p:spPr>
          <a:xfrm>
            <a:off x="691306" y="514480"/>
            <a:ext cx="11036503" cy="5363211"/>
          </a:xfrm>
          <a:prstGeom prst="rect">
            <a:avLst/>
          </a:prstGeom>
        </p:spPr>
      </p:pic>
    </p:spTree>
    <p:extLst>
      <p:ext uri="{BB962C8B-B14F-4D97-AF65-F5344CB8AC3E}">
        <p14:creationId xmlns:p14="http://schemas.microsoft.com/office/powerpoint/2010/main" val="29154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90B5-890E-61F7-64BC-679F9DE6F866}"/>
              </a:ext>
            </a:extLst>
          </p:cNvPr>
          <p:cNvSpPr txBox="1">
            <a:spLocks/>
          </p:cNvSpPr>
          <p:nvPr/>
        </p:nvSpPr>
        <p:spPr>
          <a:xfrm>
            <a:off x="606552" y="360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E" dirty="0">
                <a:sym typeface="Calibri Light"/>
              </a:rPr>
              <a:t>The less obvious downside...</a:t>
            </a:r>
            <a:endParaRPr lang="en-US" dirty="0">
              <a:sym typeface="Calibri Light"/>
            </a:endParaRPr>
          </a:p>
        </p:txBody>
      </p:sp>
      <p:sp>
        <p:nvSpPr>
          <p:cNvPr id="3" name="Content Placeholder 2">
            <a:extLst>
              <a:ext uri="{FF2B5EF4-FFF2-40B4-BE49-F238E27FC236}">
                <a16:creationId xmlns:a16="http://schemas.microsoft.com/office/drawing/2014/main" id="{5024508F-47C1-D018-0A75-B9A75A3E2C79}"/>
              </a:ext>
            </a:extLst>
          </p:cNvPr>
          <p:cNvSpPr txBox="1">
            <a:spLocks/>
          </p:cNvSpPr>
          <p:nvPr/>
        </p:nvSpPr>
        <p:spPr>
          <a:xfrm>
            <a:off x="431211" y="1861661"/>
            <a:ext cx="5433141" cy="38644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E" dirty="0"/>
          </a:p>
          <a:p>
            <a:r>
              <a:rPr lang="en-SE" dirty="0"/>
              <a:t>Increased mortality, increased foraging time, decreased reproduction</a:t>
            </a:r>
          </a:p>
          <a:p>
            <a:endParaRPr lang="en-SE" dirty="0"/>
          </a:p>
          <a:p>
            <a:r>
              <a:rPr lang="en-SE" dirty="0"/>
              <a:t>Researchers responsibility to ensure appropriate device and settings are used</a:t>
            </a:r>
          </a:p>
        </p:txBody>
      </p:sp>
      <p:pic>
        <p:nvPicPr>
          <p:cNvPr id="4" name="Picture 3">
            <a:extLst>
              <a:ext uri="{FF2B5EF4-FFF2-40B4-BE49-F238E27FC236}">
                <a16:creationId xmlns:a16="http://schemas.microsoft.com/office/drawing/2014/main" id="{9D90C5AA-5535-7481-C2F1-CE10BE93EC97}"/>
              </a:ext>
            </a:extLst>
          </p:cNvPr>
          <p:cNvPicPr>
            <a:picLocks noChangeAspect="1"/>
          </p:cNvPicPr>
          <p:nvPr/>
        </p:nvPicPr>
        <p:blipFill>
          <a:blip r:embed="rId2"/>
          <a:srcRect l="11470" r="13282" b="29291"/>
          <a:stretch/>
        </p:blipFill>
        <p:spPr>
          <a:xfrm>
            <a:off x="6495011" y="2129065"/>
            <a:ext cx="5484416" cy="3597011"/>
          </a:xfrm>
          <a:prstGeom prst="rect">
            <a:avLst/>
          </a:prstGeom>
        </p:spPr>
      </p:pic>
      <p:sp>
        <p:nvSpPr>
          <p:cNvPr id="5" name="TextBox 4">
            <a:extLst>
              <a:ext uri="{FF2B5EF4-FFF2-40B4-BE49-F238E27FC236}">
                <a16:creationId xmlns:a16="http://schemas.microsoft.com/office/drawing/2014/main" id="{73E5C875-83BA-A4FB-A3A0-FD6DE27EE087}"/>
              </a:ext>
            </a:extLst>
          </p:cNvPr>
          <p:cNvSpPr txBox="1"/>
          <p:nvPr/>
        </p:nvSpPr>
        <p:spPr>
          <a:xfrm>
            <a:off x="9882076" y="5989840"/>
            <a:ext cx="1871025" cy="369332"/>
          </a:xfrm>
          <a:prstGeom prst="rect">
            <a:avLst/>
          </a:prstGeom>
          <a:noFill/>
        </p:spPr>
        <p:txBody>
          <a:bodyPr wrap="none" rtlCol="0">
            <a:spAutoFit/>
          </a:bodyPr>
          <a:lstStyle/>
          <a:p>
            <a:r>
              <a:rPr lang="en-SE" dirty="0"/>
              <a:t>Bodey et al., 2017</a:t>
            </a:r>
            <a:endParaRPr lang="en-US" dirty="0"/>
          </a:p>
        </p:txBody>
      </p:sp>
      <p:sp>
        <p:nvSpPr>
          <p:cNvPr id="6" name="Rectangle 5">
            <a:extLst>
              <a:ext uri="{FF2B5EF4-FFF2-40B4-BE49-F238E27FC236}">
                <a16:creationId xmlns:a16="http://schemas.microsoft.com/office/drawing/2014/main" id="{E9A9712F-9176-7C7A-C797-41CAE4327349}"/>
              </a:ext>
            </a:extLst>
          </p:cNvPr>
          <p:cNvSpPr/>
          <p:nvPr/>
        </p:nvSpPr>
        <p:spPr>
          <a:xfrm>
            <a:off x="0" y="1421986"/>
            <a:ext cx="4580389" cy="88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76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431</TotalTime>
  <Words>1137</Words>
  <Application>Microsoft Office PowerPoint</Application>
  <PresentationFormat>Widescreen</PresentationFormat>
  <Paragraphs>171</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Calibri Light</vt:lpstr>
      <vt:lpstr>Open Sans</vt:lpstr>
      <vt:lpstr>roboto</vt:lpstr>
      <vt:lpstr>Office Theme</vt:lpstr>
      <vt:lpstr>Using accelerometers to study animal behaviour</vt:lpstr>
      <vt:lpstr>Biologging trade-off’s</vt:lpstr>
      <vt:lpstr>Any interaction with animals has negative effects.</vt:lpstr>
      <vt:lpstr>Mass of device</vt:lpstr>
      <vt:lpstr>Attachment</vt:lpstr>
      <vt:lpstr>Ethical attachments?</vt:lpstr>
      <vt:lpstr>PowerPoint Presentation</vt:lpstr>
      <vt:lpstr>PowerPoint Presentation</vt:lpstr>
      <vt:lpstr>PowerPoint Presentation</vt:lpstr>
      <vt:lpstr>PowerPoint Presentation</vt:lpstr>
      <vt:lpstr>Requires validation</vt:lpstr>
      <vt:lpstr>PowerPoint Presentation</vt:lpstr>
      <vt:lpstr>PowerPoint Presentation</vt:lpstr>
      <vt:lpstr>PowerPoint Presentation</vt:lpstr>
      <vt:lpstr>PowerPoint Presentation</vt:lpstr>
      <vt:lpstr>PowerPoint Presentation</vt:lpstr>
      <vt:lpstr>Ground truthing of accelerometer data</vt:lpstr>
      <vt:lpstr>Accelerometer validation workflow</vt:lpstr>
      <vt:lpstr>Time synchronisation- really important</vt:lpstr>
      <vt:lpstr>BORIS https://www.boris.unito.it/ </vt:lpstr>
      <vt:lpstr>PowerPoint Presentation</vt:lpstr>
      <vt:lpstr>Quick analysis of data </vt:lpstr>
      <vt:lpstr>PowerPoint Presentation</vt:lpstr>
    </vt:vector>
  </TitlesOfParts>
  <Company>University of Gothenburg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Jessica Carroll</dc:creator>
  <cp:lastModifiedBy>Jessica Carroll</cp:lastModifiedBy>
  <cp:revision>12</cp:revision>
  <dcterms:created xsi:type="dcterms:W3CDTF">2025-04-06T10:31:49Z</dcterms:created>
  <dcterms:modified xsi:type="dcterms:W3CDTF">2025-04-25T09:47:50Z</dcterms:modified>
</cp:coreProperties>
</file>